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6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8" r:id="rId24"/>
    <p:sldId id="279" r:id="rId25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7"/>
    </p:embeddedFont>
    <p:embeddedFont>
      <p:font typeface="Lato" panose="020F0502020204030203" pitchFamily="34" charset="0"/>
      <p:regular r:id="rId28"/>
      <p:bold r:id="rId29"/>
      <p:italic r:id="rId30"/>
      <p:boldItalic r:id="rId31"/>
    </p:embeddedFont>
    <p:embeddedFont>
      <p:font typeface="Raleway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1E59"/>
    <a:srgbClr val="83CAFF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70e586b9f9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70e586b9f9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24364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518" y="1191168"/>
            <a:ext cx="354254" cy="43999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104D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104D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1184768" y="1191168"/>
            <a:ext cx="354254" cy="43999"/>
            <a:chOff x="4580561" y="2589004"/>
            <a:chExt cx="1064464" cy="252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4986E9">
                <a:alpha val="74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4986E9">
                <a:alpha val="74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2" name="Google Shape;82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rgbClr val="FFD5C8">
              <a:alpha val="7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28;p4"/>
          <p:cNvGrpSpPr/>
          <p:nvPr/>
        </p:nvGrpSpPr>
        <p:grpSpPr>
          <a:xfrm>
            <a:off x="830464" y="1191204"/>
            <a:ext cx="364366" cy="54125"/>
            <a:chOff x="4580561" y="2589004"/>
            <a:chExt cx="1064464" cy="25200"/>
          </a:xfrm>
        </p:grpSpPr>
        <p:sp>
          <p:nvSpPr>
            <p:cNvPr id="29" name="Google Shape;29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104D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104D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71E59"/>
              </a:buClr>
              <a:buSzPts val="2600"/>
              <a:buNone/>
              <a:defRPr sz="2600">
                <a:solidFill>
                  <a:srgbClr val="071E5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7650" y="1634875"/>
            <a:ext cx="7688700" cy="26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rgbClr val="071E59"/>
              </a:buClr>
              <a:buSzPts val="1300"/>
              <a:buChar char="●"/>
              <a:defRPr>
                <a:solidFill>
                  <a:srgbClr val="071E59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rgbClr val="071E59"/>
              </a:buClr>
              <a:buSzPts val="1100"/>
              <a:buChar char="○"/>
              <a:defRPr>
                <a:solidFill>
                  <a:srgbClr val="071E59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rgbClr val="071E59"/>
              </a:buClr>
              <a:buSzPts val="1100"/>
              <a:buChar char="■"/>
              <a:defRPr>
                <a:solidFill>
                  <a:srgbClr val="071E59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rgbClr val="071E59"/>
              </a:buClr>
              <a:buSzPts val="1100"/>
              <a:buChar char="●"/>
              <a:defRPr>
                <a:solidFill>
                  <a:srgbClr val="071E59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rgbClr val="071E59"/>
              </a:buClr>
              <a:buSzPts val="1100"/>
              <a:buChar char="○"/>
              <a:defRPr>
                <a:solidFill>
                  <a:srgbClr val="071E59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rgbClr val="071E59"/>
              </a:buClr>
              <a:buSzPts val="1100"/>
              <a:buChar char="■"/>
              <a:defRPr>
                <a:solidFill>
                  <a:srgbClr val="071E59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rgbClr val="071E59"/>
              </a:buClr>
              <a:buSzPts val="1100"/>
              <a:buChar char="●"/>
              <a:defRPr>
                <a:solidFill>
                  <a:srgbClr val="071E59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rgbClr val="071E59"/>
              </a:buClr>
              <a:buSzPts val="1100"/>
              <a:buChar char="○"/>
              <a:defRPr>
                <a:solidFill>
                  <a:srgbClr val="071E59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rgbClr val="071E59"/>
              </a:buClr>
              <a:buSzPts val="1100"/>
              <a:buChar char="■"/>
              <a:defRPr>
                <a:solidFill>
                  <a:srgbClr val="071E59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  <p:pic>
        <p:nvPicPr>
          <p:cNvPr id="34" name="Google Shape;3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200" y="4536000"/>
            <a:ext cx="1097550" cy="487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" name="Google Shape;35;p4"/>
          <p:cNvGrpSpPr/>
          <p:nvPr/>
        </p:nvGrpSpPr>
        <p:grpSpPr>
          <a:xfrm>
            <a:off x="1194814" y="1191254"/>
            <a:ext cx="364366" cy="54125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4986E9">
                <a:alpha val="74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4986E9">
                <a:alpha val="74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1" name="Google Shape;41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56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7" name="Google Shape;57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64" name="Google Shape;64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1" name="Google Shape;71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333">
            <a:alpha val="20770"/>
          </a:srgbClr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71E59"/>
                </a:solidFill>
              </a:rPr>
              <a:t>Cardiotocography classification</a:t>
            </a:r>
            <a:endParaRPr>
              <a:solidFill>
                <a:srgbClr val="071E59"/>
              </a:solidFill>
            </a:endParaRP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"/>
          </p:nvPr>
        </p:nvSpPr>
        <p:spPr>
          <a:xfrm>
            <a:off x="729452" y="2902175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71E59"/>
                </a:solidFill>
              </a:rPr>
              <a:t>Tesina in: Mathematics in Machine Learning</a:t>
            </a:r>
            <a:endParaRPr>
              <a:solidFill>
                <a:srgbClr val="071E59"/>
              </a:solidFill>
            </a:endParaRPr>
          </a:p>
        </p:txBody>
      </p: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</a:t>
            </a:fld>
            <a:endParaRPr/>
          </a:p>
        </p:txBody>
      </p:sp>
      <p:pic>
        <p:nvPicPr>
          <p:cNvPr id="96" name="Google Shape;9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5500" y="1603505"/>
            <a:ext cx="2480801" cy="11026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3"/>
          <p:cNvSpPr txBox="1">
            <a:spLocks noGrp="1"/>
          </p:cNvSpPr>
          <p:nvPr>
            <p:ph type="subTitle" idx="1"/>
          </p:nvPr>
        </p:nvSpPr>
        <p:spPr>
          <a:xfrm>
            <a:off x="729450" y="3776975"/>
            <a:ext cx="2998200" cy="11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 i="1">
                <a:solidFill>
                  <a:srgbClr val="071E59"/>
                </a:solidFill>
              </a:rPr>
              <a:t>Professors:</a:t>
            </a:r>
            <a:endParaRPr sz="1800" b="1" i="1">
              <a:solidFill>
                <a:srgbClr val="071E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i="1">
                <a:solidFill>
                  <a:srgbClr val="071E59"/>
                </a:solidFill>
              </a:rPr>
              <a:t>Prof. Mauro GASPARINI</a:t>
            </a:r>
            <a:endParaRPr sz="1800" i="1">
              <a:solidFill>
                <a:srgbClr val="071E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i="1">
                <a:solidFill>
                  <a:srgbClr val="071E59"/>
                </a:solidFill>
              </a:rPr>
              <a:t>Prof. Francesco VACCARINO</a:t>
            </a:r>
            <a:endParaRPr sz="1800" i="1">
              <a:solidFill>
                <a:srgbClr val="071E59"/>
              </a:solidFill>
            </a:endParaRPr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"/>
          </p:nvPr>
        </p:nvSpPr>
        <p:spPr>
          <a:xfrm>
            <a:off x="6265100" y="3776975"/>
            <a:ext cx="2061600" cy="11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 i="1">
                <a:solidFill>
                  <a:srgbClr val="071E59"/>
                </a:solidFill>
              </a:rPr>
              <a:t>Candidate:</a:t>
            </a:r>
            <a:endParaRPr sz="1800" b="1" i="1">
              <a:solidFill>
                <a:srgbClr val="071E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i="1">
                <a:solidFill>
                  <a:srgbClr val="071E59"/>
                </a:solidFill>
              </a:rPr>
              <a:t>Daniele Giannuzzi</a:t>
            </a:r>
            <a:endParaRPr sz="1800" i="1">
              <a:solidFill>
                <a:srgbClr val="071E5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CA97B1EC-CA05-EFA5-53D3-2E1D63C9B2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90" t="17178" r="42063" b="10124"/>
          <a:stretch/>
        </p:blipFill>
        <p:spPr>
          <a:xfrm>
            <a:off x="727650" y="2086838"/>
            <a:ext cx="2561771" cy="250937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AE5BCBD-6CEE-9CD8-ABE0-2F2B4A2EF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Undersampling</a:t>
            </a:r>
            <a:r>
              <a:rPr lang="it-IT" dirty="0"/>
              <a:t>: NearMiss-3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A66983D-8E39-777F-32BA-DF7023A62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85068" y="1891094"/>
            <a:ext cx="5305453" cy="2625000"/>
          </a:xfrm>
        </p:spPr>
        <p:txBody>
          <a:bodyPr>
            <a:normAutofit/>
          </a:bodyPr>
          <a:lstStyle/>
          <a:p>
            <a:pPr marL="146050" indent="0" algn="l">
              <a:buNone/>
            </a:pPr>
            <a:endParaRPr lang="en-US" sz="1600" b="1" i="0" u="none" strike="noStrike" baseline="0" dirty="0">
              <a:latin typeface="LMRoman12-Regular"/>
            </a:endParaRPr>
          </a:p>
          <a:p>
            <a:pPr marL="146050" indent="0" algn="l">
              <a:buNone/>
            </a:pPr>
            <a:endParaRPr lang="en-US" sz="1600" b="1" i="0" u="none" strike="noStrike" baseline="0" dirty="0">
              <a:latin typeface="LMRoman12-Regular"/>
            </a:endParaRPr>
          </a:p>
          <a:p>
            <a:pPr marL="146050" indent="0" algn="l">
              <a:buNone/>
            </a:pPr>
            <a:r>
              <a:rPr lang="en-US" sz="1600" b="1" i="0" u="none" strike="noStrike" baseline="0" dirty="0">
                <a:latin typeface="LMRoman12-Regular"/>
              </a:rPr>
              <a:t>NearMiss-3</a:t>
            </a:r>
            <a:r>
              <a:rPr lang="en-US" sz="1600" b="0" i="0" u="none" strike="noStrike" baseline="0" dirty="0">
                <a:latin typeface="LMRoman12-Regular"/>
              </a:rPr>
              <a:t>: is a 2-steps algorithm. First, for each sample of the minority class, their</a:t>
            </a:r>
            <a:r>
              <a:rPr lang="en-US" sz="1600" dirty="0">
                <a:latin typeface="LMRoman12-Regular"/>
              </a:rPr>
              <a:t> </a:t>
            </a:r>
            <a:r>
              <a:rPr lang="en-US" sz="1600" b="0" i="0" u="none" strike="noStrike" baseline="0" dirty="0">
                <a:latin typeface="LMRoman12-Regular"/>
              </a:rPr>
              <a:t>M nearest-neighbors will be kept. Then, the samples of the majority class removed are the one for which the average distance to the N </a:t>
            </a:r>
          </a:p>
          <a:p>
            <a:pPr marL="146050" indent="0" algn="l">
              <a:buNone/>
            </a:pPr>
            <a:r>
              <a:rPr lang="en-US" sz="1600" b="0" i="0" u="none" strike="noStrike" baseline="0" dirty="0">
                <a:latin typeface="LMRoman12-Regular"/>
              </a:rPr>
              <a:t>nearest-neighbors is the largest.</a:t>
            </a:r>
            <a:endParaRPr lang="it-IT" sz="1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ACFFCE6-08E9-BBEF-833D-46D48080ED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10</a:t>
            </a:fld>
            <a:endParaRPr lang="it-IT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BA3CEA9-503C-4811-59B3-D30CA0905F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83"/>
          <a:stretch/>
        </p:blipFill>
        <p:spPr bwMode="auto">
          <a:xfrm>
            <a:off x="5676674" y="644731"/>
            <a:ext cx="2189932" cy="131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40DF5231-AE89-CC1B-1C74-DFB50C386397}"/>
              </a:ext>
            </a:extLst>
          </p:cNvPr>
          <p:cNvSpPr txBox="1">
            <a:spLocks/>
          </p:cNvSpPr>
          <p:nvPr/>
        </p:nvSpPr>
        <p:spPr>
          <a:xfrm>
            <a:off x="597021" y="1496989"/>
            <a:ext cx="7688700" cy="589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1E59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rgbClr val="071E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1E59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rgbClr val="071E59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1E59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rgbClr val="071E59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1E59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rgbClr val="071E59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1E59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rgbClr val="071E59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1E59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rgbClr val="071E59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1E59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rgbClr val="071E59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1E59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rgbClr val="071E59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1E59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rgbClr val="071E59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sz="1600" dirty="0" err="1">
                <a:latin typeface="LMRoman12-Regular"/>
              </a:rPr>
              <a:t>Undersampling</a:t>
            </a:r>
            <a:r>
              <a:rPr lang="en-US" sz="1600" dirty="0">
                <a:latin typeface="LMRoman12-Regular"/>
              </a:rPr>
              <a:t>: discard samples of the majority class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2459113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493AFC-E2CF-944F-46F0-F500C46DB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Oversampling</a:t>
            </a:r>
            <a:r>
              <a:rPr lang="it-IT" dirty="0"/>
              <a:t>: SMOTE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C614DFB-AD11-C5DA-6B7E-38A393E41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7021" y="1496989"/>
            <a:ext cx="7688700" cy="2625000"/>
          </a:xfrm>
        </p:spPr>
        <p:txBody>
          <a:bodyPr>
            <a:normAutofit/>
          </a:bodyPr>
          <a:lstStyle/>
          <a:p>
            <a:pPr marL="146050" indent="0">
              <a:buNone/>
            </a:pPr>
            <a:r>
              <a:rPr lang="en-US" sz="1600" b="0" i="0" u="none" strike="noStrike" baseline="0" dirty="0">
                <a:latin typeface="LMRoman12-Regular"/>
              </a:rPr>
              <a:t>Oversampling: generate new data for the minority classes</a:t>
            </a:r>
            <a:endParaRPr lang="it-IT" sz="1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ADC4C5E-319E-FF1F-9BCC-ADC1ECF5BC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11</a:t>
            </a:fld>
            <a:endParaRPr lang="it-IT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82F72F9-4AF9-7C9D-30B2-92994750A8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29"/>
          <a:stretch/>
        </p:blipFill>
        <p:spPr bwMode="auto">
          <a:xfrm>
            <a:off x="6088741" y="623869"/>
            <a:ext cx="2039259" cy="132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DDC47651-936E-CD99-B53C-A999754467FC}"/>
              </a:ext>
            </a:extLst>
          </p:cNvPr>
          <p:cNvSpPr txBox="1">
            <a:spLocks/>
          </p:cNvSpPr>
          <p:nvPr/>
        </p:nvSpPr>
        <p:spPr>
          <a:xfrm>
            <a:off x="597020" y="2235049"/>
            <a:ext cx="7819330" cy="132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1E59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rgbClr val="071E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1E59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rgbClr val="071E59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1E59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rgbClr val="071E59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1E59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rgbClr val="071E59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1E59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rgbClr val="071E59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1E59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rgbClr val="071E59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1E59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rgbClr val="071E59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1E59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rgbClr val="071E59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1E59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rgbClr val="071E59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600" b="1" dirty="0">
                <a:latin typeface="LMRoman12-Regular"/>
              </a:rPr>
              <a:t>Smote: </a:t>
            </a:r>
            <a:r>
              <a:rPr lang="en-US" sz="1600" dirty="0">
                <a:latin typeface="LMRoman12-Regular"/>
              </a:rPr>
              <a:t>generates </a:t>
            </a:r>
            <a:r>
              <a:rPr lang="en-US" sz="1600" dirty="0" err="1">
                <a:latin typeface="LMRoman12-Regular"/>
              </a:rPr>
              <a:t>syntethic</a:t>
            </a:r>
            <a:r>
              <a:rPr lang="en-US" sz="1600" dirty="0">
                <a:latin typeface="LMRoman12-Regular"/>
              </a:rPr>
              <a:t> samples </a:t>
            </a:r>
            <a:r>
              <a:rPr lang="en-US" sz="1600" dirty="0">
                <a:latin typeface="LMRoman12-Regular"/>
                <a:ea typeface="Quattrocento Sans"/>
                <a:cs typeface="Quattrocento Sans"/>
                <a:sym typeface="Quattrocento Sans"/>
              </a:rPr>
              <a:t>selecting a random point along the segment between two minority class samples.  </a:t>
            </a:r>
          </a:p>
          <a:p>
            <a:pPr marL="146050" indent="0">
              <a:buFont typeface="Lato"/>
              <a:buNone/>
            </a:pPr>
            <a:r>
              <a:rPr lang="en-US" sz="1600" dirty="0">
                <a:latin typeface="LMRoman12-Regular"/>
              </a:rPr>
              <a:t>  </a:t>
            </a:r>
            <a:r>
              <a:rPr lang="en-US" sz="1600" b="1" dirty="0">
                <a:latin typeface="LMRoman12-Regular"/>
              </a:rPr>
              <a:t> </a:t>
            </a:r>
            <a:endParaRPr lang="it-IT" sz="1600" b="1" dirty="0"/>
          </a:p>
        </p:txBody>
      </p:sp>
      <p:pic>
        <p:nvPicPr>
          <p:cNvPr id="9" name="Google Shape;212;p25">
            <a:extLst>
              <a:ext uri="{FF2B5EF4-FFF2-40B4-BE49-F238E27FC236}">
                <a16:creationId xmlns:a16="http://schemas.microsoft.com/office/drawing/2014/main" id="{94C8178C-960E-AE4E-1395-B4B35F4AF23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9369" y="3055256"/>
            <a:ext cx="5005262" cy="13895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6333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5CBF33-4EFC-C1F8-E082-F9E4D1469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Over and Under-sampling: SMOTEENN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E14F722-A603-74B5-36F5-E3DA5E5C7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9764" y="1431675"/>
            <a:ext cx="7688700" cy="599065"/>
          </a:xfrm>
        </p:spPr>
        <p:txBody>
          <a:bodyPr>
            <a:normAutofit/>
          </a:bodyPr>
          <a:lstStyle/>
          <a:p>
            <a:pPr marL="146050" indent="0">
              <a:buNone/>
            </a:pPr>
            <a:r>
              <a:rPr lang="it-IT" sz="1600" dirty="0">
                <a:latin typeface="LMRoman12-Regular"/>
              </a:rPr>
              <a:t>Combination of </a:t>
            </a:r>
            <a:r>
              <a:rPr lang="it-IT" sz="1600" b="1" dirty="0">
                <a:latin typeface="LMRoman12-Regular"/>
              </a:rPr>
              <a:t>SMOTE</a:t>
            </a:r>
            <a:r>
              <a:rPr lang="it-IT" sz="1600" dirty="0">
                <a:latin typeface="LMRoman12-Regular"/>
              </a:rPr>
              <a:t> (</a:t>
            </a:r>
            <a:r>
              <a:rPr lang="it-IT" sz="1600" dirty="0" err="1">
                <a:latin typeface="LMRoman12-Regular"/>
              </a:rPr>
              <a:t>oversampling</a:t>
            </a:r>
            <a:r>
              <a:rPr lang="it-IT" sz="1600" dirty="0">
                <a:latin typeface="LMRoman12-Regular"/>
              </a:rPr>
              <a:t>) </a:t>
            </a:r>
            <a:r>
              <a:rPr lang="it-IT" sz="1600" b="1" dirty="0">
                <a:latin typeface="LMRoman12-Regular"/>
              </a:rPr>
              <a:t>+  ENN </a:t>
            </a:r>
            <a:r>
              <a:rPr lang="it-IT" sz="1600" dirty="0">
                <a:latin typeface="LMRoman12-Regular"/>
              </a:rPr>
              <a:t>(</a:t>
            </a:r>
            <a:r>
              <a:rPr lang="it-IT" sz="1600" dirty="0" err="1">
                <a:latin typeface="LMRoman12-Regular"/>
              </a:rPr>
              <a:t>undersampling</a:t>
            </a:r>
            <a:r>
              <a:rPr lang="it-IT" sz="1600" dirty="0">
                <a:latin typeface="LMRoman12-Regular"/>
              </a:rPr>
              <a:t>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4A6787D-D5EA-4B44-206A-0A25DF4C84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12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DEEF0E9-B4E5-CA65-1C2F-D6EAF3A161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58" t="34286" r="24444" b="32840"/>
          <a:stretch/>
        </p:blipFill>
        <p:spPr>
          <a:xfrm>
            <a:off x="756678" y="2823029"/>
            <a:ext cx="7467972" cy="2042937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B4A449C-E82D-862F-EED1-904ED3F37D44}"/>
              </a:ext>
            </a:extLst>
          </p:cNvPr>
          <p:cNvSpPr txBox="1"/>
          <p:nvPr/>
        </p:nvSpPr>
        <p:spPr>
          <a:xfrm>
            <a:off x="5363028" y="1985638"/>
            <a:ext cx="36140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6050" indent="0" algn="ctr">
              <a:buNone/>
            </a:pPr>
            <a:r>
              <a:rPr lang="en-US" dirty="0">
                <a:solidFill>
                  <a:srgbClr val="071E59"/>
                </a:solidFill>
                <a:latin typeface="LMRoman12-Regular"/>
              </a:rPr>
              <a:t>removes samples whose class label differs</a:t>
            </a:r>
          </a:p>
          <a:p>
            <a:pPr marL="146050" indent="0" algn="ctr">
              <a:buNone/>
            </a:pPr>
            <a:r>
              <a:rPr lang="en-US" dirty="0">
                <a:solidFill>
                  <a:srgbClr val="071E59"/>
                </a:solidFill>
                <a:latin typeface="LMRoman12-Regular"/>
              </a:rPr>
              <a:t>from a majority of its k nearest neighbors</a:t>
            </a:r>
            <a:endParaRPr lang="it-IT" dirty="0">
              <a:solidFill>
                <a:srgbClr val="071E59"/>
              </a:solidFill>
              <a:latin typeface="LMRoman12-Regular"/>
            </a:endParaRPr>
          </a:p>
          <a:p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E21828A-4E78-D57D-D596-94E3966C1EE5}"/>
              </a:ext>
            </a:extLst>
          </p:cNvPr>
          <p:cNvSpPr txBox="1"/>
          <p:nvPr/>
        </p:nvSpPr>
        <p:spPr>
          <a:xfrm>
            <a:off x="445026" y="2370271"/>
            <a:ext cx="36140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6050" indent="0" algn="ctr">
              <a:buNone/>
            </a:pPr>
            <a:r>
              <a:rPr lang="it-IT" sz="1600" dirty="0" err="1">
                <a:solidFill>
                  <a:srgbClr val="071E59"/>
                </a:solidFill>
                <a:latin typeface="LMRoman12-Regular"/>
              </a:rPr>
              <a:t>Comparison</a:t>
            </a:r>
            <a:r>
              <a:rPr lang="it-IT" sz="1600" dirty="0">
                <a:solidFill>
                  <a:srgbClr val="071E59"/>
                </a:solidFill>
                <a:latin typeface="LMRoman12-Regular"/>
              </a:rPr>
              <a:t> of </a:t>
            </a:r>
            <a:r>
              <a:rPr lang="it-IT" sz="1600" dirty="0" err="1">
                <a:solidFill>
                  <a:srgbClr val="071E59"/>
                </a:solidFill>
                <a:latin typeface="LMRoman12-Regular"/>
              </a:rPr>
              <a:t>different</a:t>
            </a:r>
            <a:r>
              <a:rPr lang="it-IT" sz="1600" dirty="0">
                <a:solidFill>
                  <a:srgbClr val="071E59"/>
                </a:solidFill>
                <a:latin typeface="LMRoman12-Regular"/>
              </a:rPr>
              <a:t> </a:t>
            </a:r>
            <a:r>
              <a:rPr lang="it-IT" sz="1600" dirty="0" err="1">
                <a:solidFill>
                  <a:srgbClr val="071E59"/>
                </a:solidFill>
                <a:latin typeface="LMRoman12-Regular"/>
              </a:rPr>
              <a:t>tehcniques</a:t>
            </a:r>
            <a:r>
              <a:rPr lang="it-IT" sz="1600" dirty="0">
                <a:solidFill>
                  <a:srgbClr val="071E59"/>
                </a:solidFill>
                <a:latin typeface="LMRoman12-Regular"/>
              </a:rPr>
              <a:t>:</a:t>
            </a:r>
          </a:p>
          <a:p>
            <a:endParaRPr lang="it-IT" dirty="0"/>
          </a:p>
        </p:txBody>
      </p:sp>
      <p:cxnSp>
        <p:nvCxnSpPr>
          <p:cNvPr id="15" name="Connettore a gomito 14">
            <a:extLst>
              <a:ext uri="{FF2B5EF4-FFF2-40B4-BE49-F238E27FC236}">
                <a16:creationId xmlns:a16="http://schemas.microsoft.com/office/drawing/2014/main" id="{B6138DC8-FB43-9806-4A1D-597BEA8C6E74}"/>
              </a:ext>
            </a:extLst>
          </p:cNvPr>
          <p:cNvCxnSpPr>
            <a:cxnSpLocks/>
          </p:cNvCxnSpPr>
          <p:nvPr/>
        </p:nvCxnSpPr>
        <p:spPr>
          <a:xfrm>
            <a:off x="4490664" y="1852813"/>
            <a:ext cx="1126365" cy="382714"/>
          </a:xfrm>
          <a:prstGeom prst="bentConnector3">
            <a:avLst>
              <a:gd name="adj1" fmla="val -255"/>
            </a:avLst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647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8;p29">
            <a:extLst>
              <a:ext uri="{FF2B5EF4-FFF2-40B4-BE49-F238E27FC236}">
                <a16:creationId xmlns:a16="http://schemas.microsoft.com/office/drawing/2014/main" id="{979F32AF-6998-E2F5-415A-4F2DC122B36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0766"/>
          <a:stretch/>
        </p:blipFill>
        <p:spPr>
          <a:xfrm>
            <a:off x="4819231" y="2964806"/>
            <a:ext cx="1927978" cy="20141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337BF57-B646-49AA-0DED-ABBAE816A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Model: </a:t>
            </a:r>
            <a:r>
              <a:rPr lang="it-IT" dirty="0" err="1"/>
              <a:t>Decision</a:t>
            </a:r>
            <a:r>
              <a:rPr lang="it-IT" dirty="0"/>
              <a:t> </a:t>
            </a:r>
            <a:r>
              <a:rPr lang="it-IT" dirty="0" err="1"/>
              <a:t>Tree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8962F93-BE10-6E38-E71D-460EEA0DA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7650" y="1344593"/>
            <a:ext cx="7688700" cy="2625000"/>
          </a:xfrm>
        </p:spPr>
        <p:txBody>
          <a:bodyPr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>
                <a:latin typeface="LMRoman12-Regular"/>
                <a:ea typeface="Quattrocento Sans"/>
                <a:cs typeface="Quattrocento Sans"/>
                <a:sym typeface="Quattrocento Sans"/>
              </a:rPr>
              <a:t>To build a </a:t>
            </a:r>
            <a:r>
              <a:rPr lang="it-IT" sz="1600" dirty="0" err="1">
                <a:latin typeface="LMRoman12-Regular"/>
                <a:ea typeface="Quattrocento Sans"/>
                <a:cs typeface="Quattrocento Sans"/>
                <a:sym typeface="Quattrocento Sans"/>
              </a:rPr>
              <a:t>tree</a:t>
            </a:r>
            <a:r>
              <a:rPr lang="it-IT" sz="1600" dirty="0">
                <a:latin typeface="LMRoman12-Regular"/>
                <a:ea typeface="Quattrocento Sans"/>
                <a:cs typeface="Quattrocento Sans"/>
                <a:sym typeface="Quattrocento Sans"/>
              </a:rPr>
              <a:t>, </a:t>
            </a:r>
            <a:r>
              <a:rPr lang="it-IT" sz="1600" dirty="0" err="1">
                <a:latin typeface="LMRoman12-Regular"/>
                <a:ea typeface="Quattrocento Sans"/>
                <a:cs typeface="Quattrocento Sans"/>
                <a:sym typeface="Quattrocento Sans"/>
              </a:rPr>
              <a:t>when</a:t>
            </a:r>
            <a:r>
              <a:rPr lang="it-IT" sz="1600" dirty="0">
                <a:latin typeface="LMRoman12-Regular"/>
                <a:ea typeface="Quattrocento Sans"/>
                <a:cs typeface="Quattrocento Sans"/>
                <a:sym typeface="Quattrocento Sans"/>
              </a:rPr>
              <a:t> splitting a </a:t>
            </a:r>
            <a:r>
              <a:rPr lang="it-IT" sz="1600" dirty="0" err="1">
                <a:latin typeface="LMRoman12-Regular"/>
                <a:ea typeface="Quattrocento Sans"/>
                <a:cs typeface="Quattrocento Sans"/>
                <a:sym typeface="Quattrocento Sans"/>
              </a:rPr>
              <a:t>node</a:t>
            </a:r>
            <a:r>
              <a:rPr lang="it-IT" sz="1600" dirty="0">
                <a:latin typeface="LMRoman12-Regular"/>
                <a:ea typeface="Quattrocento Sans"/>
                <a:cs typeface="Quattrocento Sans"/>
                <a:sym typeface="Quattrocento Sans"/>
              </a:rPr>
              <a:t> </a:t>
            </a:r>
            <a:r>
              <a:rPr lang="it-IT" sz="1600" dirty="0" err="1">
                <a:latin typeface="LMRoman12-Regular"/>
                <a:ea typeface="Quattrocento Sans"/>
                <a:cs typeface="Quattrocento Sans"/>
                <a:sym typeface="Quattrocento Sans"/>
              </a:rPr>
              <a:t>we</a:t>
            </a:r>
            <a:r>
              <a:rPr lang="it-IT" sz="1600" dirty="0">
                <a:latin typeface="LMRoman12-Regular"/>
                <a:ea typeface="Quattrocento Sans"/>
                <a:cs typeface="Quattrocento Sans"/>
                <a:sym typeface="Quattrocento Sans"/>
              </a:rPr>
              <a:t> can </a:t>
            </a:r>
            <a:r>
              <a:rPr lang="it-IT" sz="1600" dirty="0" err="1">
                <a:latin typeface="LMRoman12-Regular"/>
                <a:ea typeface="Quattrocento Sans"/>
                <a:cs typeface="Quattrocento Sans"/>
                <a:sym typeface="Quattrocento Sans"/>
              </a:rPr>
              <a:t>minimize</a:t>
            </a:r>
            <a:r>
              <a:rPr lang="it-IT" sz="1600" dirty="0">
                <a:latin typeface="LMRoman12-Regular"/>
                <a:ea typeface="Quattrocento Sans"/>
                <a:cs typeface="Quattrocento Sans"/>
                <a:sym typeface="Quattrocento Sans"/>
              </a:rPr>
              <a:t> </a:t>
            </a:r>
            <a:r>
              <a:rPr lang="it-IT" sz="1600" dirty="0" err="1">
                <a:latin typeface="LMRoman12-Regular"/>
                <a:ea typeface="Quattrocento Sans"/>
                <a:cs typeface="Quattrocento Sans"/>
                <a:sym typeface="Quattrocento Sans"/>
              </a:rPr>
              <a:t>as</a:t>
            </a:r>
            <a:r>
              <a:rPr lang="it-IT" sz="1600" dirty="0">
                <a:latin typeface="LMRoman12-Regular"/>
                <a:ea typeface="Quattrocento Sans"/>
                <a:cs typeface="Quattrocento Sans"/>
                <a:sym typeface="Quattrocento Sans"/>
              </a:rPr>
              <a:t> </a:t>
            </a:r>
            <a:r>
              <a:rPr lang="it-IT" sz="1600" dirty="0" err="1">
                <a:latin typeface="LMRoman12-Regular"/>
                <a:ea typeface="Quattrocento Sans"/>
                <a:cs typeface="Quattrocento Sans"/>
                <a:sym typeface="Quattrocento Sans"/>
              </a:rPr>
              <a:t>impurity</a:t>
            </a:r>
            <a:r>
              <a:rPr lang="it-IT" sz="1600" dirty="0">
                <a:latin typeface="LMRoman12-Regular"/>
                <a:ea typeface="Quattrocento Sans"/>
                <a:cs typeface="Quattrocento Sans"/>
                <a:sym typeface="Quattrocento Sans"/>
              </a:rPr>
              <a:t> </a:t>
            </a:r>
            <a:r>
              <a:rPr lang="it-IT" sz="1600" dirty="0" err="1">
                <a:latin typeface="LMRoman12-Regular"/>
                <a:ea typeface="Quattrocento Sans"/>
                <a:cs typeface="Quattrocento Sans"/>
                <a:sym typeface="Quattrocento Sans"/>
              </a:rPr>
              <a:t>measures</a:t>
            </a:r>
            <a:r>
              <a:rPr lang="it-IT" sz="1600" dirty="0">
                <a:latin typeface="LMRoman12-Regular"/>
                <a:ea typeface="Quattrocento Sans"/>
                <a:cs typeface="Quattrocento Sans"/>
                <a:sym typeface="Quattrocento Sans"/>
              </a:rPr>
              <a:t>:</a:t>
            </a:r>
          </a:p>
          <a:p>
            <a:pPr marL="285750" indent="-285750">
              <a:lnSpc>
                <a:spcPct val="200000"/>
              </a:lnSpc>
            </a:pPr>
            <a:r>
              <a:rPr lang="it-IT" sz="1600" dirty="0">
                <a:latin typeface="LMRoman12-Regular"/>
                <a:ea typeface="Quattrocento Sans"/>
                <a:cs typeface="Quattrocento Sans"/>
                <a:sym typeface="Quattrocento Sans"/>
              </a:rPr>
              <a:t>Gini index:</a:t>
            </a:r>
          </a:p>
          <a:p>
            <a:pPr marL="285750" indent="-285750">
              <a:lnSpc>
                <a:spcPct val="200000"/>
              </a:lnSpc>
            </a:pPr>
            <a:r>
              <a:rPr lang="it-IT" sz="1600" dirty="0" err="1">
                <a:latin typeface="LMRoman12-Regular"/>
                <a:ea typeface="Quattrocento Sans"/>
                <a:cs typeface="Quattrocento Sans"/>
                <a:sym typeface="Quattrocento Sans"/>
              </a:rPr>
              <a:t>Entropy</a:t>
            </a:r>
            <a:r>
              <a:rPr lang="it-IT" sz="1600" dirty="0">
                <a:latin typeface="LMRoman12-Regular"/>
                <a:ea typeface="Quattrocento Sans"/>
                <a:cs typeface="Quattrocento Sans"/>
                <a:sym typeface="Quattrocento Sans"/>
              </a:rPr>
              <a:t>: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it-IT" sz="1600" dirty="0">
                <a:latin typeface="LMRoman12-Regular"/>
                <a:ea typeface="Quattrocento Sans"/>
                <a:cs typeface="Quattrocento Sans"/>
                <a:sym typeface="Quattrocento Sans"/>
              </a:rPr>
              <a:t> </a:t>
            </a:r>
            <a:endParaRPr lang="en-US" sz="1600" dirty="0">
              <a:latin typeface="LMRoman12-Regular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E2B27F8-23A4-BA90-B591-76E1CEAA8D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13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CB73FDA-B88E-EDF9-83D7-1E6768C388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9762" t="37531" r="50000" b="52875"/>
          <a:stretch/>
        </p:blipFill>
        <p:spPr>
          <a:xfrm>
            <a:off x="2107990" y="1872036"/>
            <a:ext cx="1850572" cy="49348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F1A0612-9C65-DE21-AF5F-74CDD2D9DF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0080" t="57566" r="50000" b="32840"/>
          <a:stretch/>
        </p:blipFill>
        <p:spPr>
          <a:xfrm>
            <a:off x="5955969" y="1879293"/>
            <a:ext cx="1821544" cy="49348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DF1CD5C-6FA1-75EE-20EC-34F88DA182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5238" t="51499" r="45317" b="38906"/>
          <a:stretch/>
        </p:blipFill>
        <p:spPr>
          <a:xfrm>
            <a:off x="1875760" y="2351008"/>
            <a:ext cx="2692401" cy="49348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5BF94DCA-0B27-784C-D5AA-3E357FCF02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3095" t="30899" r="42937" b="59877"/>
          <a:stretch/>
        </p:blipFill>
        <p:spPr>
          <a:xfrm>
            <a:off x="5375606" y="2377315"/>
            <a:ext cx="3106058" cy="474436"/>
          </a:xfrm>
          <a:prstGeom prst="rect">
            <a:avLst/>
          </a:prstGeom>
        </p:spPr>
      </p:pic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2DF5F7DF-0BA7-6C50-926C-70F9CF80E365}"/>
              </a:ext>
            </a:extLst>
          </p:cNvPr>
          <p:cNvCxnSpPr/>
          <p:nvPr/>
        </p:nvCxnSpPr>
        <p:spPr>
          <a:xfrm>
            <a:off x="4198047" y="2118779"/>
            <a:ext cx="14804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3D0CF40F-E0F4-9D86-B4C4-E9F9B7F166A8}"/>
              </a:ext>
            </a:extLst>
          </p:cNvPr>
          <p:cNvCxnSpPr>
            <a:cxnSpLocks/>
          </p:cNvCxnSpPr>
          <p:nvPr/>
        </p:nvCxnSpPr>
        <p:spPr>
          <a:xfrm>
            <a:off x="4684275" y="2590494"/>
            <a:ext cx="5878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7" name="Google Shape;248;p29">
            <a:extLst>
              <a:ext uri="{FF2B5EF4-FFF2-40B4-BE49-F238E27FC236}">
                <a16:creationId xmlns:a16="http://schemas.microsoft.com/office/drawing/2014/main" id="{2E983D7A-BD0F-24B9-FFC8-27B4CB13BA6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51834"/>
          <a:stretch/>
        </p:blipFill>
        <p:spPr>
          <a:xfrm>
            <a:off x="6812523" y="2932541"/>
            <a:ext cx="1886164" cy="201411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4056B3C8-9BAE-F315-CFEE-7F43C7656D8E}"/>
              </a:ext>
            </a:extLst>
          </p:cNvPr>
          <p:cNvSpPr txBox="1"/>
          <p:nvPr/>
        </p:nvSpPr>
        <p:spPr>
          <a:xfrm>
            <a:off x="727650" y="2879766"/>
            <a:ext cx="58168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600" dirty="0">
                <a:solidFill>
                  <a:srgbClr val="071E59"/>
                </a:solidFill>
                <a:latin typeface="LMRoman12-Regular"/>
                <a:ea typeface="Quattrocento Sans"/>
                <a:cs typeface="Quattrocento Sans"/>
                <a:sym typeface="Quattrocento Sans"/>
              </a:rPr>
              <a:t>assigning to each leaf a label according to a majority vote</a:t>
            </a:r>
            <a:endParaRPr lang="it-IT" sz="1600" dirty="0">
              <a:solidFill>
                <a:srgbClr val="071E59"/>
              </a:solidFill>
              <a:latin typeface="LMRoman12-Regular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08A50D0-4035-2F90-EC43-1E740AA9EBC5}"/>
              </a:ext>
            </a:extLst>
          </p:cNvPr>
          <p:cNvSpPr txBox="1"/>
          <p:nvPr/>
        </p:nvSpPr>
        <p:spPr>
          <a:xfrm>
            <a:off x="727650" y="3686918"/>
            <a:ext cx="40644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71E59"/>
                </a:solidFill>
                <a:latin typeface="LMRoman12-Regular"/>
                <a:ea typeface="Quattrocento Sans"/>
                <a:cs typeface="Quattrocento Sans"/>
                <a:sym typeface="Quattrocento Sans"/>
              </a:rPr>
              <a:t>We classify an instance x by traveling from a root node to a leaf associated with a label</a:t>
            </a:r>
            <a:endParaRPr lang="it-IT" sz="1600" dirty="0">
              <a:solidFill>
                <a:srgbClr val="071E59"/>
              </a:solidFill>
              <a:latin typeface="LMRoman12-Regular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153320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7D2F70-0AC1-C779-3E9A-EA2CB6C93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Evaluation: </a:t>
            </a:r>
            <a:r>
              <a:rPr lang="it-IT" dirty="0" err="1"/>
              <a:t>Decision</a:t>
            </a:r>
            <a:r>
              <a:rPr lang="it-IT" dirty="0"/>
              <a:t> </a:t>
            </a:r>
            <a:r>
              <a:rPr lang="it-IT" dirty="0" err="1"/>
              <a:t>Tree</a:t>
            </a:r>
            <a:r>
              <a:rPr lang="it-IT" dirty="0"/>
              <a:t> Pipeline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218DD74-F20F-D29F-A7D0-BDC9655B61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14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5C29728-D0F3-DED8-07C9-37F43BF9F6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51" t="44162" r="31111" b="24515"/>
          <a:stretch/>
        </p:blipFill>
        <p:spPr>
          <a:xfrm>
            <a:off x="727650" y="2295554"/>
            <a:ext cx="7135635" cy="227602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EA821EE-8E17-9C49-971F-FC1DAA79EE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65" t="22857" r="42540" b="66737"/>
          <a:stretch/>
        </p:blipFill>
        <p:spPr>
          <a:xfrm>
            <a:off x="2741247" y="1465949"/>
            <a:ext cx="3661505" cy="64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78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B749EC-7D13-79F4-907F-BA7CE9423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Model: Random </a:t>
            </a:r>
            <a:r>
              <a:rPr lang="it-IT" dirty="0" err="1"/>
              <a:t>Forest</a:t>
            </a:r>
            <a:r>
              <a:rPr lang="it-IT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testo 2">
                <a:extLst>
                  <a:ext uri="{FF2B5EF4-FFF2-40B4-BE49-F238E27FC236}">
                    <a16:creationId xmlns:a16="http://schemas.microsoft.com/office/drawing/2014/main" id="{147931E4-DF46-8B55-5D32-D2F516B3F51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87796" y="1502919"/>
                <a:ext cx="7552749" cy="2625000"/>
              </a:xfrm>
            </p:spPr>
            <p:txBody>
              <a:bodyPr>
                <a:noAutofit/>
              </a:bodyPr>
              <a:lstStyle/>
              <a:p>
                <a:pPr marL="146050" indent="0">
                  <a:buNone/>
                </a:pPr>
                <a:r>
                  <a:rPr lang="it-IT" sz="1600" dirty="0">
                    <a:latin typeface="LMRoman12-Regular"/>
                  </a:rPr>
                  <a:t>Ensamble learning, to reduce high </a:t>
                </a:r>
                <a:r>
                  <a:rPr lang="it-IT" sz="1600" dirty="0" err="1">
                    <a:latin typeface="LMRoman12-Regular"/>
                  </a:rPr>
                  <a:t>variance</a:t>
                </a:r>
                <a:r>
                  <a:rPr lang="it-IT" sz="1600" dirty="0">
                    <a:latin typeface="LMRoman12-Regular"/>
                  </a:rPr>
                  <a:t> of </a:t>
                </a:r>
                <a:r>
                  <a:rPr lang="it-IT" sz="1600" dirty="0" err="1">
                    <a:latin typeface="LMRoman12-Regular"/>
                  </a:rPr>
                  <a:t>Decision</a:t>
                </a:r>
                <a:r>
                  <a:rPr lang="it-IT" sz="1600" dirty="0">
                    <a:latin typeface="LMRoman12-Regular"/>
                  </a:rPr>
                  <a:t> </a:t>
                </a:r>
                <a:r>
                  <a:rPr lang="it-IT" sz="1600" dirty="0" err="1">
                    <a:latin typeface="LMRoman12-Regular"/>
                  </a:rPr>
                  <a:t>Tree</a:t>
                </a:r>
                <a:r>
                  <a:rPr lang="it-IT" sz="1600" dirty="0">
                    <a:latin typeface="LMRoman12-Regular"/>
                  </a:rPr>
                  <a:t>, </a:t>
                </a:r>
                <a:r>
                  <a:rPr lang="it-IT" sz="1600" dirty="0" err="1">
                    <a:latin typeface="LMRoman12-Regular"/>
                  </a:rPr>
                  <a:t>based</a:t>
                </a:r>
                <a:r>
                  <a:rPr lang="it-IT" sz="1600" dirty="0">
                    <a:latin typeface="LMRoman12-Regular"/>
                  </a:rPr>
                  <a:t> on:</a:t>
                </a:r>
              </a:p>
              <a:p>
                <a:pPr marL="48895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it-IT" sz="1600" dirty="0">
                    <a:latin typeface="LMRoman12-Regular"/>
                  </a:rPr>
                  <a:t>Bootstrap: random sampling with </a:t>
                </a:r>
                <a:r>
                  <a:rPr lang="it-IT" sz="1600" dirty="0" err="1">
                    <a:latin typeface="LMRoman12-Regular"/>
                  </a:rPr>
                  <a:t>replacement</a:t>
                </a:r>
                <a:r>
                  <a:rPr lang="it-IT" sz="1600" dirty="0">
                    <a:latin typeface="LMRoman12-Regular"/>
                  </a:rPr>
                  <a:t> </a:t>
                </a:r>
                <a:r>
                  <a:rPr lang="en-US" sz="1600" b="0" i="0" u="none" strike="noStrike" baseline="0" dirty="0">
                    <a:latin typeface="LMRoman12-Regular"/>
                  </a:rPr>
                  <a:t>of training dataset for each tree</a:t>
                </a:r>
              </a:p>
              <a:p>
                <a:pPr marL="48895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1600" b="0" i="0" u="none" strike="noStrike" baseline="0" dirty="0">
                    <a:latin typeface="LMRoman12-Regular"/>
                  </a:rPr>
                  <a:t>Random subsets of features,</a:t>
                </a:r>
                <a:r>
                  <a:rPr lang="en-US" sz="1600" b="0" i="0" u="none" strike="noStrike" dirty="0">
                    <a:latin typeface="LMRoman12-Regular"/>
                  </a:rPr>
                  <a:t> generally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sz="16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it-IT" sz="1600" b="0" i="1" u="none" strike="noStrike" baseline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rad>
                  </m:oMath>
                </a14:m>
                <a:r>
                  <a:rPr lang="en-US" sz="1600" b="0" i="0" u="none" strike="noStrike" baseline="0" dirty="0">
                    <a:latin typeface="LMRoman12-Regular"/>
                  </a:rPr>
                  <a:t> </a:t>
                </a:r>
                <a:r>
                  <a:rPr lang="en-US" sz="1600" b="0" i="0" u="none" strike="noStrike" dirty="0">
                    <a:latin typeface="LMRoman12-Regular"/>
                  </a:rPr>
                  <a:t> or</a:t>
                </a:r>
                <a:r>
                  <a:rPr lang="it-IT" sz="1600" dirty="0">
                    <a:latin typeface="LMRoman12-Regular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16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LMRoman12-Regular"/>
                  </a:rPr>
                  <a:t>c</a:t>
                </a:r>
                <a:r>
                  <a:rPr lang="en-US" sz="1600" b="0" i="0" u="none" strike="noStrike" baseline="0" dirty="0">
                    <a:latin typeface="LMRoman12-Regular"/>
                  </a:rPr>
                  <a:t>onsidered</a:t>
                </a:r>
                <a:r>
                  <a:rPr lang="en-US" sz="1600" b="0" i="0" u="none" strike="noStrike" dirty="0">
                    <a:latin typeface="LMRoman12-Regular"/>
                  </a:rPr>
                  <a:t> </a:t>
                </a:r>
                <a:r>
                  <a:rPr lang="en-US" sz="1600" b="0" i="0" u="none" strike="noStrike" baseline="0" dirty="0">
                    <a:latin typeface="LMRoman12-Regular"/>
                  </a:rPr>
                  <a:t>when splitting</a:t>
                </a:r>
                <a:r>
                  <a:rPr lang="en-US" sz="1600" b="0" i="0" u="none" strike="noStrike" dirty="0">
                    <a:latin typeface="LMRoman12-Regular"/>
                  </a:rPr>
                  <a:t> </a:t>
                </a:r>
                <a:r>
                  <a:rPr lang="en-US" sz="1600" b="0" i="0" u="none" strike="noStrike" baseline="0" dirty="0">
                    <a:latin typeface="LMRoman12-Regular"/>
                  </a:rPr>
                  <a:t>nodes so as to decorrelate</a:t>
                </a:r>
                <a:r>
                  <a:rPr lang="en-US" sz="1600" b="0" i="0" u="none" strike="noStrike" dirty="0">
                    <a:latin typeface="LMRoman12-Regular"/>
                  </a:rPr>
                  <a:t> the trees</a:t>
                </a:r>
              </a:p>
              <a:p>
                <a:pPr marL="146050" indent="0">
                  <a:buNone/>
                </a:pPr>
                <a:endParaRPr lang="en-US" sz="1600" dirty="0">
                  <a:latin typeface="LMRoman12-Regular"/>
                </a:endParaRPr>
              </a:p>
              <a:p>
                <a:pPr marL="146050" indent="0">
                  <a:buNone/>
                </a:pPr>
                <a:endParaRPr lang="en-US" sz="1600" dirty="0">
                  <a:latin typeface="LMRoman12-Regular"/>
                </a:endParaRPr>
              </a:p>
              <a:p>
                <a:pPr marL="146050" indent="0">
                  <a:buNone/>
                </a:pPr>
                <a:r>
                  <a:rPr lang="it-IT" sz="1600" dirty="0" err="1">
                    <a:latin typeface="LMRoman12-Regular"/>
                  </a:rPr>
                  <a:t>Averaging</a:t>
                </a:r>
                <a:r>
                  <a:rPr lang="it-IT" sz="1600" dirty="0">
                    <a:latin typeface="LMRoman12-Regular"/>
                  </a:rPr>
                  <a:t> the </a:t>
                </a:r>
                <a:r>
                  <a:rPr lang="it-IT" sz="1600" dirty="0" err="1">
                    <a:latin typeface="LMRoman12-Regular"/>
                  </a:rPr>
                  <a:t>trees</a:t>
                </a:r>
                <a:r>
                  <a:rPr lang="it-IT" sz="1600" dirty="0">
                    <a:latin typeface="LMRoman12-Regular"/>
                  </a:rPr>
                  <a:t> </a:t>
                </a:r>
                <a:r>
                  <a:rPr lang="it-IT" sz="1600" dirty="0" err="1">
                    <a:latin typeface="LMRoman12-Regular"/>
                  </a:rPr>
                  <a:t>resulting</a:t>
                </a:r>
                <a:r>
                  <a:rPr lang="it-IT" sz="1600" dirty="0">
                    <a:latin typeface="LMRoman12-Regular"/>
                  </a:rPr>
                  <a:t> </a:t>
                </a:r>
                <a:r>
                  <a:rPr lang="it-IT" sz="1600" dirty="0" err="1">
                    <a:latin typeface="LMRoman12-Regular"/>
                  </a:rPr>
                  <a:t>predictions</a:t>
                </a:r>
                <a:endParaRPr lang="it-IT" sz="1600" dirty="0">
                  <a:latin typeface="LMRoman12-Regular"/>
                </a:endParaRPr>
              </a:p>
            </p:txBody>
          </p:sp>
        </mc:Choice>
        <mc:Fallback xmlns="">
          <p:sp>
            <p:nvSpPr>
              <p:cNvPr id="3" name="Segnaposto testo 2">
                <a:extLst>
                  <a:ext uri="{FF2B5EF4-FFF2-40B4-BE49-F238E27FC236}">
                    <a16:creationId xmlns:a16="http://schemas.microsoft.com/office/drawing/2014/main" id="{147931E4-DF46-8B55-5D32-D2F516B3F5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87796" y="1502919"/>
                <a:ext cx="7552749" cy="26250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21763D3-A9D3-BA70-153F-17F0DAABCC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15</a:t>
            </a:fld>
            <a:endParaRPr lang="it-IT"/>
          </a:p>
        </p:txBody>
      </p:sp>
      <p:sp>
        <p:nvSpPr>
          <p:cNvPr id="5" name="AutoShape 2" descr="Cos'è una Foresta casuale? | TIBCO Software">
            <a:extLst>
              <a:ext uri="{FF2B5EF4-FFF2-40B4-BE49-F238E27FC236}">
                <a16:creationId xmlns:a16="http://schemas.microsoft.com/office/drawing/2014/main" id="{12689FE2-725D-464E-8056-BE012CC40E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844550"/>
            <a:ext cx="1879600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D88F1584-B86D-D906-AB0F-C9A5C1F986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6942"/>
          <a:stretch/>
        </p:blipFill>
        <p:spPr>
          <a:xfrm>
            <a:off x="4616860" y="2870251"/>
            <a:ext cx="3364679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975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40ABD4-87CC-06FB-22D3-96D1CA7C4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Evaluation: Random </a:t>
            </a:r>
            <a:r>
              <a:rPr lang="it-IT" dirty="0" err="1"/>
              <a:t>Forest</a:t>
            </a:r>
            <a:r>
              <a:rPr lang="it-IT" dirty="0"/>
              <a:t> pipeline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F641244-EE39-4841-6CEF-1F7DBAC2C2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16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D12DF77-E74E-CA52-40CF-B267D7EED8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2" t="24973" r="26904" b="39189"/>
          <a:stretch/>
        </p:blipFill>
        <p:spPr>
          <a:xfrm>
            <a:off x="693026" y="2486074"/>
            <a:ext cx="7170124" cy="219953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993012B-D007-24CD-43D1-07C8251EA1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24" t="34145" r="6645" b="24938"/>
          <a:stretch/>
        </p:blipFill>
        <p:spPr>
          <a:xfrm>
            <a:off x="2914650" y="1356486"/>
            <a:ext cx="3314700" cy="96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10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631593-A2FC-BF63-9624-FBE3DF099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Model: SVM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3361D9D-7C37-9148-BB12-93D9297F6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9765" y="1395391"/>
            <a:ext cx="7688700" cy="2625000"/>
          </a:xfrm>
        </p:spPr>
        <p:txBody>
          <a:bodyPr>
            <a:normAutofit/>
          </a:bodyPr>
          <a:lstStyle/>
          <a:p>
            <a:pPr marL="146050" indent="0" algn="l">
              <a:buNone/>
            </a:pPr>
            <a:r>
              <a:rPr lang="en-US" sz="1600" dirty="0">
                <a:latin typeface="LMRoman12-Regular"/>
              </a:rPr>
              <a:t>Support Vector Machine: </a:t>
            </a:r>
            <a:r>
              <a:rPr lang="en-US" sz="1600" b="0" i="0" u="none" strike="noStrike" baseline="0" dirty="0">
                <a:latin typeface="LMRoman12-Regular"/>
              </a:rPr>
              <a:t>creates a hyperplane that separates the data into classes</a:t>
            </a:r>
          </a:p>
          <a:p>
            <a:pPr marL="146050" indent="0">
              <a:buNone/>
            </a:pPr>
            <a:r>
              <a:rPr lang="en-US" sz="1600" b="1" dirty="0">
                <a:latin typeface="LMRoman12-Regular"/>
              </a:rPr>
              <a:t>Margin</a:t>
            </a:r>
            <a:r>
              <a:rPr lang="en-US" sz="1600" dirty="0">
                <a:latin typeface="LMRoman12-Regular"/>
              </a:rPr>
              <a:t>: </a:t>
            </a:r>
            <a:r>
              <a:rPr lang="en-US" sz="1600" b="0" i="0" u="none" strike="noStrike" baseline="0" dirty="0">
                <a:latin typeface="LMRoman12-Regular"/>
              </a:rPr>
              <a:t>minimal distance between a point in the training set and the hyperplane</a:t>
            </a:r>
            <a:endParaRPr lang="en-US" sz="1600" dirty="0">
              <a:latin typeface="LMRoman12-Regular"/>
            </a:endParaRPr>
          </a:p>
          <a:p>
            <a:pPr marL="146050" indent="0" algn="l">
              <a:buNone/>
            </a:pPr>
            <a:endParaRPr lang="en-US" sz="1600" dirty="0">
              <a:latin typeface="LMRoman12-Regular"/>
            </a:endParaRPr>
          </a:p>
          <a:p>
            <a:pPr marL="146050" indent="0" algn="l">
              <a:buNone/>
            </a:pPr>
            <a:r>
              <a:rPr lang="en-US" sz="1600" b="1" dirty="0">
                <a:latin typeface="LMRoman12-Regular"/>
              </a:rPr>
              <a:t>Hard SVM</a:t>
            </a:r>
            <a:r>
              <a:rPr lang="en-US" sz="1600" dirty="0">
                <a:latin typeface="LMRoman12-Regular"/>
              </a:rPr>
              <a:t>: find a hyperplane with the largest possible margin</a:t>
            </a:r>
          </a:p>
          <a:p>
            <a:pPr marL="146050" indent="0" algn="l">
              <a:buNone/>
            </a:pPr>
            <a:endParaRPr lang="en-US" sz="1600" dirty="0">
              <a:latin typeface="LMRoman12-Regular"/>
            </a:endParaRPr>
          </a:p>
          <a:p>
            <a:pPr marL="146050" indent="0" algn="l">
              <a:buNone/>
            </a:pPr>
            <a:r>
              <a:rPr lang="en-US" sz="1600" dirty="0">
                <a:latin typeface="LMRoman12-Regular"/>
              </a:rPr>
              <a:t>        Optimization problem:</a:t>
            </a:r>
            <a:endParaRPr lang="it-IT" sz="1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9AD7429-EBE7-1D0F-BD9C-14B6DCD439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17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BA82425-6E33-9842-1358-A5545CB63F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71" t="38377" r="15916" b="16472"/>
          <a:stretch/>
        </p:blipFill>
        <p:spPr>
          <a:xfrm>
            <a:off x="5913599" y="2860207"/>
            <a:ext cx="2632620" cy="198911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6E91833-884C-8E50-A7A5-CCF04A5BC0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65" t="58413" r="61190" b="32487"/>
          <a:stretch/>
        </p:blipFill>
        <p:spPr>
          <a:xfrm>
            <a:off x="1634868" y="3262084"/>
            <a:ext cx="943440" cy="51129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0DC4398-FC1A-CD32-3B9F-17A9A63DAD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48" t="38377" r="57240" b="16472"/>
          <a:stretch/>
        </p:blipFill>
        <p:spPr>
          <a:xfrm>
            <a:off x="3558410" y="2860208"/>
            <a:ext cx="2248753" cy="198911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02DC28E-D28F-BC8C-72CB-285360426A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95" t="59973" r="30298" b="33480"/>
          <a:stretch/>
        </p:blipFill>
        <p:spPr>
          <a:xfrm>
            <a:off x="727650" y="3852016"/>
            <a:ext cx="2826090" cy="33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44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C5371F-433A-8D94-8D4B-38D5B37C1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Model: SVM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C926D41-238D-749D-A57B-87352A23F5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5729" y="1453447"/>
            <a:ext cx="8176866" cy="2625000"/>
          </a:xfrm>
        </p:spPr>
        <p:txBody>
          <a:bodyPr>
            <a:normAutofit/>
          </a:bodyPr>
          <a:lstStyle/>
          <a:p>
            <a:pPr marL="146050" indent="0">
              <a:buNone/>
            </a:pPr>
            <a:r>
              <a:rPr lang="en-US" sz="1600" b="1" dirty="0">
                <a:latin typeface="LMRoman12-Regular"/>
              </a:rPr>
              <a:t>Soft SVM</a:t>
            </a:r>
            <a:r>
              <a:rPr lang="en-US" sz="1600" dirty="0">
                <a:latin typeface="LMRoman12-Regular"/>
              </a:rPr>
              <a:t>: relaxes Hard SVM strong assumption that the training set is linearly separable</a:t>
            </a:r>
          </a:p>
          <a:p>
            <a:pPr marL="146050" indent="0">
              <a:buNone/>
            </a:pPr>
            <a:r>
              <a:rPr lang="en-US" sz="1600" dirty="0">
                <a:latin typeface="LMRoman12-Regular"/>
              </a:rPr>
              <a:t>Introducing slack variables such that the original inequalities can be violated for certain points</a:t>
            </a:r>
          </a:p>
          <a:p>
            <a:pPr marL="146050" indent="0">
              <a:buNone/>
            </a:pPr>
            <a:endParaRPr lang="en-US" sz="1600" dirty="0">
              <a:latin typeface="LMRoman12-Regular"/>
            </a:endParaRPr>
          </a:p>
          <a:p>
            <a:pPr marL="146050" indent="0">
              <a:buNone/>
            </a:pPr>
            <a:r>
              <a:rPr lang="en-US" sz="1600" dirty="0">
                <a:latin typeface="LMRoman12-Regular"/>
              </a:rPr>
              <a:t>             </a:t>
            </a:r>
          </a:p>
          <a:p>
            <a:pPr marL="146050" indent="0">
              <a:buNone/>
            </a:pPr>
            <a:r>
              <a:rPr lang="en-US" sz="1600" dirty="0">
                <a:latin typeface="LMRoman12-Regular"/>
              </a:rPr>
              <a:t>                 Optimization problem:</a:t>
            </a:r>
            <a:endParaRPr lang="it-IT" sz="1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2D80C80-DDB3-4C6E-7188-BCA9432CEA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18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295D706-B85E-31A4-07E5-A4F0EB2AFD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53" t="53757" r="32857" b="26632"/>
          <a:stretch/>
        </p:blipFill>
        <p:spPr>
          <a:xfrm>
            <a:off x="872890" y="3098213"/>
            <a:ext cx="3596871" cy="109641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FC4E6BE-27F9-8023-94DA-CDB6F9456C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75" t="30476" r="29206" b="27054"/>
          <a:stretch/>
        </p:blipFill>
        <p:spPr>
          <a:xfrm>
            <a:off x="4572000" y="2347736"/>
            <a:ext cx="3782730" cy="240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485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573CF36E-C717-6D7A-50FC-3FE1B4097A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74" t="28219" r="35159" b="32558"/>
          <a:stretch/>
        </p:blipFill>
        <p:spPr>
          <a:xfrm>
            <a:off x="6012305" y="543368"/>
            <a:ext cx="2568297" cy="135997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EFF5183-ABEC-DDEB-9A41-97F1DCEDA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Model: SVM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EF27D6B-C43D-E68D-BDEB-EFE7A4BE4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1298" y="1378021"/>
            <a:ext cx="7688700" cy="3452382"/>
          </a:xfrm>
        </p:spPr>
        <p:txBody>
          <a:bodyPr>
            <a:normAutofit/>
          </a:bodyPr>
          <a:lstStyle/>
          <a:p>
            <a:pPr marL="146050" indent="0">
              <a:buNone/>
            </a:pPr>
            <a:r>
              <a:rPr lang="it-IT" sz="1600" dirty="0">
                <a:latin typeface="LMRoman12-Regular"/>
              </a:rPr>
              <a:t>To </a:t>
            </a:r>
            <a:r>
              <a:rPr lang="it-IT" sz="1600" dirty="0" err="1">
                <a:latin typeface="LMRoman12-Regular"/>
              </a:rPr>
              <a:t>extend</a:t>
            </a:r>
            <a:r>
              <a:rPr lang="it-IT" sz="1600" dirty="0">
                <a:latin typeface="LMRoman12-Regular"/>
              </a:rPr>
              <a:t> SVM theory to non-linear models</a:t>
            </a:r>
          </a:p>
          <a:p>
            <a:pPr marL="146050" indent="0">
              <a:buNone/>
            </a:pPr>
            <a:r>
              <a:rPr lang="it-IT" sz="1600" dirty="0" err="1">
                <a:latin typeface="LMRoman12-Regular"/>
              </a:rPr>
              <a:t>we</a:t>
            </a:r>
            <a:r>
              <a:rPr lang="it-IT" sz="1600" dirty="0">
                <a:latin typeface="LMRoman12-Regular"/>
              </a:rPr>
              <a:t> </a:t>
            </a:r>
            <a:r>
              <a:rPr lang="it-IT" sz="1600" dirty="0" err="1">
                <a:latin typeface="LMRoman12-Regular"/>
              </a:rPr>
              <a:t>further</a:t>
            </a:r>
            <a:r>
              <a:rPr lang="it-IT" sz="1600" dirty="0">
                <a:latin typeface="LMRoman12-Regular"/>
              </a:rPr>
              <a:t> </a:t>
            </a:r>
            <a:r>
              <a:rPr lang="it-IT" sz="1600" dirty="0" err="1">
                <a:latin typeface="LMRoman12-Regular"/>
              </a:rPr>
              <a:t>need</a:t>
            </a:r>
            <a:r>
              <a:rPr lang="it-IT" sz="1600" dirty="0">
                <a:latin typeface="LMRoman12-Regular"/>
              </a:rPr>
              <a:t> a non-linear mapping of data </a:t>
            </a:r>
            <a:r>
              <a:rPr lang="it-IT" sz="1600" dirty="0" err="1">
                <a:latin typeface="LMRoman12-Regular"/>
              </a:rPr>
              <a:t>into</a:t>
            </a:r>
            <a:r>
              <a:rPr lang="it-IT" sz="1600" dirty="0">
                <a:latin typeface="LMRoman12-Regular"/>
              </a:rPr>
              <a:t> a</a:t>
            </a:r>
          </a:p>
          <a:p>
            <a:pPr marL="146050" indent="0">
              <a:buNone/>
            </a:pPr>
            <a:r>
              <a:rPr lang="it-IT" sz="1600" b="1" dirty="0">
                <a:latin typeface="LMRoman12-Regular"/>
              </a:rPr>
              <a:t>high </a:t>
            </a:r>
            <a:r>
              <a:rPr lang="it-IT" sz="1600" b="1" dirty="0" err="1">
                <a:latin typeface="LMRoman12-Regular"/>
              </a:rPr>
              <a:t>dimensional</a:t>
            </a:r>
            <a:r>
              <a:rPr lang="it-IT" sz="1600" b="1" dirty="0">
                <a:latin typeface="LMRoman12-Regular"/>
              </a:rPr>
              <a:t> feature </a:t>
            </a:r>
            <a:r>
              <a:rPr lang="it-IT" sz="1600" b="1" dirty="0" err="1">
                <a:latin typeface="LMRoman12-Regular"/>
              </a:rPr>
              <a:t>space</a:t>
            </a:r>
            <a:r>
              <a:rPr lang="it-IT" sz="1600" dirty="0">
                <a:latin typeface="LMRoman12-Regular"/>
              </a:rPr>
              <a:t>, </a:t>
            </a:r>
            <a:r>
              <a:rPr lang="it-IT" sz="1600" dirty="0" err="1">
                <a:latin typeface="LMRoman12-Regular"/>
              </a:rPr>
              <a:t>finding</a:t>
            </a:r>
            <a:r>
              <a:rPr lang="it-IT" sz="1600" dirty="0">
                <a:latin typeface="LMRoman12-Regular"/>
              </a:rPr>
              <a:t> </a:t>
            </a:r>
            <a:r>
              <a:rPr lang="it-IT" sz="1600" dirty="0" err="1">
                <a:latin typeface="LMRoman12-Regular"/>
              </a:rPr>
              <a:t>there</a:t>
            </a:r>
            <a:r>
              <a:rPr lang="it-IT" sz="1600" dirty="0">
                <a:latin typeface="LMRoman12-Regular"/>
              </a:rPr>
              <a:t> a linear </a:t>
            </a:r>
            <a:r>
              <a:rPr lang="it-IT" sz="1600" dirty="0" err="1">
                <a:latin typeface="LMRoman12-Regular"/>
              </a:rPr>
              <a:t>separating</a:t>
            </a:r>
            <a:r>
              <a:rPr lang="it-IT" sz="1600" dirty="0">
                <a:latin typeface="LMRoman12-Regular"/>
              </a:rPr>
              <a:t> </a:t>
            </a:r>
            <a:r>
              <a:rPr lang="it-IT" sz="1600" dirty="0" err="1">
                <a:latin typeface="LMRoman12-Regular"/>
              </a:rPr>
              <a:t>hyperplane</a:t>
            </a:r>
            <a:r>
              <a:rPr lang="it-IT" sz="1600" dirty="0">
                <a:latin typeface="LMRoman12-Regular"/>
              </a:rPr>
              <a:t>.</a:t>
            </a:r>
          </a:p>
          <a:p>
            <a:pPr marL="146050" indent="0">
              <a:buNone/>
            </a:pPr>
            <a:endParaRPr lang="it-IT" sz="1600" dirty="0">
              <a:latin typeface="LMRoman12-Regular"/>
            </a:endParaRPr>
          </a:p>
          <a:p>
            <a:pPr marL="146050" indent="0">
              <a:buNone/>
            </a:pPr>
            <a:r>
              <a:rPr lang="it-IT" sz="1600" dirty="0" err="1">
                <a:latin typeface="LMRoman12-Regular"/>
              </a:rPr>
              <a:t>As</a:t>
            </a:r>
            <a:r>
              <a:rPr lang="it-IT" sz="1600" dirty="0">
                <a:latin typeface="LMRoman12-Regular"/>
              </a:rPr>
              <a:t> a </a:t>
            </a:r>
            <a:r>
              <a:rPr lang="it-IT" sz="1600" dirty="0" err="1">
                <a:latin typeface="LMRoman12-Regular"/>
              </a:rPr>
              <a:t>consequence</a:t>
            </a:r>
            <a:r>
              <a:rPr lang="it-IT" sz="1600" dirty="0">
                <a:latin typeface="LMRoman12-Regular"/>
              </a:rPr>
              <a:t> of the dual </a:t>
            </a:r>
            <a:r>
              <a:rPr lang="it-IT" sz="1600" dirty="0" err="1">
                <a:latin typeface="LMRoman12-Regular"/>
              </a:rPr>
              <a:t>representation</a:t>
            </a:r>
            <a:endParaRPr lang="it-IT" sz="1600" dirty="0">
              <a:latin typeface="LMRoman12-Regular"/>
            </a:endParaRPr>
          </a:p>
          <a:p>
            <a:pPr marL="146050" indent="0">
              <a:buNone/>
            </a:pPr>
            <a:r>
              <a:rPr lang="it-IT" sz="1600" dirty="0">
                <a:latin typeface="LMRoman12-Regular"/>
              </a:rPr>
              <a:t>after solving with </a:t>
            </a:r>
            <a:r>
              <a:rPr lang="it-IT" sz="1600" dirty="0" err="1">
                <a:latin typeface="LMRoman12-Regular"/>
              </a:rPr>
              <a:t>Lagrangian</a:t>
            </a:r>
            <a:r>
              <a:rPr lang="it-IT" sz="1600" dirty="0">
                <a:latin typeface="LMRoman12-Regular"/>
              </a:rPr>
              <a:t> </a:t>
            </a:r>
            <a:r>
              <a:rPr lang="it-IT" sz="1600" dirty="0" err="1">
                <a:latin typeface="LMRoman12-Regular"/>
              </a:rPr>
              <a:t>multipliers</a:t>
            </a:r>
            <a:r>
              <a:rPr lang="it-IT" sz="1600" dirty="0">
                <a:latin typeface="LMRoman12-Regular"/>
              </a:rPr>
              <a:t>:</a:t>
            </a:r>
          </a:p>
          <a:p>
            <a:pPr marL="146050" indent="0">
              <a:buNone/>
            </a:pPr>
            <a:endParaRPr lang="it-IT" sz="1600" dirty="0">
              <a:latin typeface="LMRoman12-Regular"/>
            </a:endParaRPr>
          </a:p>
          <a:p>
            <a:pPr marL="146050" indent="0">
              <a:buNone/>
            </a:pPr>
            <a:endParaRPr lang="it-IT" sz="1600" b="1" dirty="0">
              <a:latin typeface="LMRoman12-Regular"/>
            </a:endParaRPr>
          </a:p>
          <a:p>
            <a:pPr marL="146050" indent="0">
              <a:buNone/>
            </a:pPr>
            <a:r>
              <a:rPr lang="it-IT" sz="1600" b="1" dirty="0">
                <a:latin typeface="LMRoman12-Regular"/>
              </a:rPr>
              <a:t>Mercer </a:t>
            </a:r>
            <a:r>
              <a:rPr lang="it-IT" sz="1600" b="1" dirty="0" err="1">
                <a:latin typeface="LMRoman12-Regular"/>
              </a:rPr>
              <a:t>theorem</a:t>
            </a:r>
            <a:r>
              <a:rPr lang="it-IT" sz="1600" dirty="0">
                <a:latin typeface="LMRoman12-Regular"/>
              </a:rPr>
              <a:t>: no </a:t>
            </a:r>
            <a:r>
              <a:rPr lang="it-IT" sz="1600" dirty="0" err="1">
                <a:latin typeface="LMRoman12-Regular"/>
              </a:rPr>
              <a:t>need</a:t>
            </a:r>
            <a:r>
              <a:rPr lang="it-IT" sz="1600" dirty="0">
                <a:latin typeface="LMRoman12-Regular"/>
              </a:rPr>
              <a:t> for explicit </a:t>
            </a:r>
            <a:r>
              <a:rPr lang="it-IT" sz="1600" dirty="0" err="1">
                <a:latin typeface="LMRoman12-Regular"/>
              </a:rPr>
              <a:t>construction</a:t>
            </a:r>
            <a:r>
              <a:rPr lang="it-IT" sz="1600" dirty="0">
                <a:latin typeface="LMRoman12-Regular"/>
              </a:rPr>
              <a:t> of </a:t>
            </a:r>
            <a:r>
              <a:rPr lang="it-IT" sz="1600" dirty="0" err="1">
                <a:latin typeface="LMRoman12-Regular"/>
              </a:rPr>
              <a:t>nonlinear</a:t>
            </a:r>
            <a:r>
              <a:rPr lang="it-IT" sz="1600" dirty="0">
                <a:latin typeface="LMRoman12-Regular"/>
              </a:rPr>
              <a:t> </a:t>
            </a:r>
            <a:r>
              <a:rPr lang="it-IT" sz="1600" dirty="0" err="1">
                <a:latin typeface="LMRoman12-Regular"/>
              </a:rPr>
              <a:t>mappings</a:t>
            </a:r>
            <a:r>
              <a:rPr lang="it-IT" sz="1600" dirty="0">
                <a:latin typeface="LMRoman12-Regular"/>
              </a:rPr>
              <a:t>,</a:t>
            </a:r>
          </a:p>
          <a:p>
            <a:pPr marL="146050" indent="0">
              <a:buNone/>
            </a:pPr>
            <a:r>
              <a:rPr lang="it-IT" sz="1600" dirty="0">
                <a:latin typeface="LMRoman12-Regular"/>
              </a:rPr>
              <a:t>by </a:t>
            </a:r>
            <a:r>
              <a:rPr lang="it-IT" sz="1600" dirty="0" err="1">
                <a:latin typeface="LMRoman12-Regular"/>
              </a:rPr>
              <a:t>using</a:t>
            </a:r>
            <a:r>
              <a:rPr lang="it-IT" sz="1600" dirty="0">
                <a:latin typeface="LMRoman12-Regular"/>
              </a:rPr>
              <a:t> a positive semi-definite kernel </a:t>
            </a:r>
            <a:r>
              <a:rPr lang="it-IT" sz="1600" dirty="0" err="1">
                <a:latin typeface="LMRoman12-Regular"/>
              </a:rPr>
              <a:t>function</a:t>
            </a:r>
            <a:r>
              <a:rPr lang="it-IT" sz="1600" dirty="0">
                <a:latin typeface="LMRoman12-Regular"/>
              </a:rPr>
              <a:t> K, </a:t>
            </a:r>
            <a:r>
              <a:rPr lang="it-IT" sz="1600" dirty="0" err="1">
                <a:latin typeface="LMRoman12-Regular"/>
              </a:rPr>
              <a:t>such</a:t>
            </a:r>
            <a:r>
              <a:rPr lang="it-IT" sz="1600" dirty="0">
                <a:latin typeface="LMRoman12-Regular"/>
              </a:rPr>
              <a:t> </a:t>
            </a:r>
            <a:r>
              <a:rPr lang="it-IT" sz="1600" dirty="0" err="1">
                <a:latin typeface="LMRoman12-Regular"/>
              </a:rPr>
              <a:t>that</a:t>
            </a:r>
            <a:r>
              <a:rPr lang="it-IT" sz="1600" dirty="0">
                <a:latin typeface="LMRoman12-Regular"/>
              </a:rPr>
              <a:t> for </a:t>
            </a:r>
            <a:r>
              <a:rPr lang="it-IT" sz="1600" dirty="0" err="1">
                <a:latin typeface="LMRoman12-Regular"/>
              </a:rPr>
              <a:t>all</a:t>
            </a:r>
            <a:r>
              <a:rPr lang="it-IT" sz="1600" dirty="0">
                <a:latin typeface="LMRoman12-Regular"/>
              </a:rPr>
              <a:t>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F6B2DC5-2C67-0A67-8D0E-EC168DD7BD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19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DD53821-629B-6A66-8B17-285897B03B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30" t="50001" r="30793" b="38623"/>
          <a:stretch/>
        </p:blipFill>
        <p:spPr>
          <a:xfrm>
            <a:off x="4927838" y="2441544"/>
            <a:ext cx="3701143" cy="58510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F1BEFCE-E7B2-327B-4CA2-2A575FFF88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60" t="61345" r="38156" b="29734"/>
          <a:stretch/>
        </p:blipFill>
        <p:spPr>
          <a:xfrm>
            <a:off x="5007191" y="3014320"/>
            <a:ext cx="2010229" cy="458843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9FAB1B8C-3213-3D34-0F56-B7E470E28745}"/>
              </a:ext>
            </a:extLst>
          </p:cNvPr>
          <p:cNvCxnSpPr>
            <a:cxnSpLocks/>
          </p:cNvCxnSpPr>
          <p:nvPr/>
        </p:nvCxnSpPr>
        <p:spPr>
          <a:xfrm>
            <a:off x="1574800" y="3212619"/>
            <a:ext cx="0" cy="46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3731987C-5741-C5E2-050D-633CC28106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000" t="39224" r="38968" b="53580"/>
          <a:stretch/>
        </p:blipFill>
        <p:spPr>
          <a:xfrm>
            <a:off x="2465050" y="4311568"/>
            <a:ext cx="2380343" cy="370114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5C8AB1D7-118E-6AF3-2737-8E4A08CDB0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338" t="31384" r="55958" b="64681"/>
          <a:stretch/>
        </p:blipFill>
        <p:spPr>
          <a:xfrm>
            <a:off x="6418701" y="4038682"/>
            <a:ext cx="1070133" cy="20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26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CBACB401-49A2-6E31-91E3-199396D5B9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54202" t="10908" b="34073"/>
          <a:stretch/>
        </p:blipFill>
        <p:spPr>
          <a:xfrm>
            <a:off x="7024825" y="807393"/>
            <a:ext cx="989169" cy="53474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70D6FD6-8A79-8944-FA27-081CBD1CFA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54387" t="10908" r="5327" b="34073"/>
          <a:stretch/>
        </p:blipFill>
        <p:spPr>
          <a:xfrm>
            <a:off x="6171459" y="807393"/>
            <a:ext cx="870108" cy="534740"/>
          </a:xfrm>
          <a:prstGeom prst="rect">
            <a:avLst/>
          </a:prstGeom>
        </p:spPr>
      </p:pic>
      <p:sp>
        <p:nvSpPr>
          <p:cNvPr id="103" name="Google Shape;103;p14"/>
          <p:cNvSpPr txBox="1">
            <a:spLocks noGrp="1"/>
          </p:cNvSpPr>
          <p:nvPr>
            <p:ph type="title"/>
          </p:nvPr>
        </p:nvSpPr>
        <p:spPr>
          <a:xfrm>
            <a:off x="727650" y="571925"/>
            <a:ext cx="2561429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Data </a:t>
            </a:r>
            <a:r>
              <a:rPr lang="it-IT" dirty="0" err="1"/>
              <a:t>overview</a:t>
            </a:r>
            <a:endParaRPr dirty="0"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1"/>
          </p:nvPr>
        </p:nvSpPr>
        <p:spPr>
          <a:xfrm>
            <a:off x="727650" y="1424972"/>
            <a:ext cx="3303330" cy="33248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it-IT" sz="1600" dirty="0" err="1">
                <a:latin typeface="LMRoman12-Regular"/>
              </a:rPr>
              <a:t>Classification</a:t>
            </a:r>
            <a:r>
              <a:rPr lang="it-IT" sz="1600" dirty="0">
                <a:latin typeface="LMRoman12-Regular"/>
              </a:rPr>
              <a:t> of </a:t>
            </a:r>
            <a:r>
              <a:rPr lang="it-IT" sz="1600" dirty="0" err="1">
                <a:latin typeface="LMRoman12-Regular"/>
              </a:rPr>
              <a:t>fetal</a:t>
            </a:r>
            <a:r>
              <a:rPr lang="it-IT" sz="1600" dirty="0">
                <a:latin typeface="LMRoman12-Regular"/>
              </a:rPr>
              <a:t> state: </a:t>
            </a:r>
          </a:p>
          <a:p>
            <a:pPr marL="285750" indent="-285750">
              <a:lnSpc>
                <a:spcPct val="100000"/>
              </a:lnSpc>
              <a:spcAft>
                <a:spcPts val="1200"/>
              </a:spcAft>
            </a:pPr>
            <a:r>
              <a:rPr lang="it-IT" sz="1600" dirty="0" err="1">
                <a:latin typeface="LMRoman12-Regular"/>
              </a:rPr>
              <a:t>Normal</a:t>
            </a:r>
            <a:endParaRPr lang="it-IT" sz="1600" dirty="0">
              <a:latin typeface="LMRoman12-Regular"/>
            </a:endParaRPr>
          </a:p>
          <a:p>
            <a:pPr marL="285750" indent="-285750">
              <a:lnSpc>
                <a:spcPct val="100000"/>
              </a:lnSpc>
              <a:spcAft>
                <a:spcPts val="1200"/>
              </a:spcAft>
            </a:pPr>
            <a:r>
              <a:rPr lang="it-IT" sz="1600" b="0" i="0" u="none" strike="noStrike" baseline="0" dirty="0" err="1">
                <a:latin typeface="LMRoman12-Regular"/>
              </a:rPr>
              <a:t>Anomaly</a:t>
            </a:r>
            <a:endParaRPr lang="it-IT" sz="1600" b="0" i="0" u="none" strike="noStrike" baseline="0" dirty="0">
              <a:latin typeface="LMRoman12-Regular"/>
            </a:endParaRPr>
          </a:p>
          <a:p>
            <a:pPr marL="285750" indent="-285750">
              <a:lnSpc>
                <a:spcPct val="100000"/>
              </a:lnSpc>
              <a:spcAft>
                <a:spcPts val="1200"/>
              </a:spcAft>
            </a:pPr>
            <a:endParaRPr lang="it-IT" sz="1600" b="0" i="0" u="none" strike="noStrike" baseline="0" dirty="0">
              <a:latin typeface="LMRoman12-Regular"/>
            </a:endParaRPr>
          </a:p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it-IT" sz="1600" dirty="0">
                <a:latin typeface="LMRoman12-Regular"/>
              </a:rPr>
              <a:t>Dataset </a:t>
            </a:r>
            <a:r>
              <a:rPr lang="it-IT" sz="1600" dirty="0" err="1">
                <a:latin typeface="LMRoman12-Regular"/>
              </a:rPr>
              <a:t>composed</a:t>
            </a:r>
            <a:r>
              <a:rPr lang="it-IT" sz="1600" dirty="0">
                <a:latin typeface="LMRoman12-Regular"/>
              </a:rPr>
              <a:t> of:</a:t>
            </a:r>
          </a:p>
          <a:p>
            <a:pPr marL="285750" indent="-285750">
              <a:lnSpc>
                <a:spcPct val="100000"/>
              </a:lnSpc>
              <a:spcAft>
                <a:spcPts val="1200"/>
              </a:spcAft>
            </a:pPr>
            <a:r>
              <a:rPr lang="it-IT" sz="1600" b="0" i="0" u="none" strike="noStrike" baseline="0" dirty="0">
                <a:latin typeface="LMRoman12-Regular"/>
              </a:rPr>
              <a:t>2126 </a:t>
            </a:r>
            <a:r>
              <a:rPr lang="it-IT" sz="1600" b="0" i="0" u="none" strike="noStrike" baseline="0" dirty="0" err="1">
                <a:latin typeface="LMRoman12-Regular"/>
              </a:rPr>
              <a:t>fetal</a:t>
            </a:r>
            <a:r>
              <a:rPr lang="it-IT" sz="1600" b="0" i="0" u="none" strike="noStrike" baseline="0" dirty="0">
                <a:latin typeface="LMRoman12-Regular"/>
              </a:rPr>
              <a:t> </a:t>
            </a:r>
            <a:r>
              <a:rPr lang="it-IT" sz="1600" b="0" i="0" u="none" strike="noStrike" baseline="0" dirty="0" err="1">
                <a:latin typeface="LMRoman12-Regular"/>
              </a:rPr>
              <a:t>cardiotocograms</a:t>
            </a:r>
            <a:endParaRPr lang="it-IT" sz="1600" b="0" i="0" u="none" strike="noStrike" baseline="0" dirty="0">
              <a:latin typeface="LMRoman12-Regular"/>
            </a:endParaRPr>
          </a:p>
          <a:p>
            <a:pPr marL="285750" indent="-285750">
              <a:lnSpc>
                <a:spcPct val="100000"/>
              </a:lnSpc>
              <a:spcAft>
                <a:spcPts val="1200"/>
              </a:spcAft>
            </a:pPr>
            <a:r>
              <a:rPr lang="it-IT" sz="1600" dirty="0">
                <a:latin typeface="LMRoman12-Regular"/>
              </a:rPr>
              <a:t>21 </a:t>
            </a:r>
            <a:r>
              <a:rPr lang="it-IT" sz="1600" dirty="0" err="1">
                <a:latin typeface="LMRoman12-Regular"/>
              </a:rPr>
              <a:t>real-valued</a:t>
            </a:r>
            <a:r>
              <a:rPr lang="it-IT" sz="1600" dirty="0">
                <a:latin typeface="LMRoman12-Regular"/>
              </a:rPr>
              <a:t> </a:t>
            </a:r>
            <a:r>
              <a:rPr lang="it-IT" sz="1600" dirty="0" err="1">
                <a:latin typeface="LMRoman12-Regular"/>
              </a:rPr>
              <a:t>attributes</a:t>
            </a:r>
            <a:endParaRPr lang="it-IT" sz="1600" dirty="0">
              <a:latin typeface="LMRoman12-Regular"/>
            </a:endParaRPr>
          </a:p>
        </p:txBody>
      </p:sp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rgbClr val="071E59"/>
                </a:solidFill>
              </a:rPr>
              <a:t>2</a:t>
            </a:fld>
            <a:endParaRPr dirty="0">
              <a:solidFill>
                <a:srgbClr val="071E59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93C760E-DBD6-8CDB-7E9C-EA3BA55FFE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0908" b="34073"/>
          <a:stretch/>
        </p:blipFill>
        <p:spPr>
          <a:xfrm>
            <a:off x="3364325" y="807393"/>
            <a:ext cx="2159850" cy="53474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E64826D-4C1A-B8C3-137A-4F66DD945E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54387" t="10908" r="5327" b="34073"/>
          <a:stretch/>
        </p:blipFill>
        <p:spPr>
          <a:xfrm>
            <a:off x="5331008" y="807393"/>
            <a:ext cx="870108" cy="53474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4A7D3A8-B9E8-44E2-A950-3860572D80A7}"/>
              </a:ext>
            </a:extLst>
          </p:cNvPr>
          <p:cNvSpPr txBox="1"/>
          <p:nvPr/>
        </p:nvSpPr>
        <p:spPr>
          <a:xfrm>
            <a:off x="4411849" y="815013"/>
            <a:ext cx="3563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solidFill>
                  <a:srgbClr val="071E59"/>
                </a:solidFill>
                <a:latin typeface="LMRoman12-Regular"/>
              </a:rPr>
              <a:t>Attributes</a:t>
            </a:r>
            <a:r>
              <a:rPr lang="it-IT" sz="1600" dirty="0">
                <a:solidFill>
                  <a:srgbClr val="071E59"/>
                </a:solidFill>
                <a:latin typeface="LMRoman12-Regular"/>
              </a:rPr>
              <a:t> are </a:t>
            </a:r>
            <a:r>
              <a:rPr lang="it-IT" sz="1600" dirty="0" err="1">
                <a:solidFill>
                  <a:srgbClr val="071E59"/>
                </a:solidFill>
                <a:latin typeface="LMRoman12-Regular"/>
              </a:rPr>
              <a:t>based</a:t>
            </a:r>
            <a:r>
              <a:rPr lang="it-IT" sz="1600" dirty="0">
                <a:solidFill>
                  <a:srgbClr val="071E59"/>
                </a:solidFill>
                <a:latin typeface="LMRoman12-Regular"/>
              </a:rPr>
              <a:t> on </a:t>
            </a:r>
            <a:r>
              <a:rPr lang="it-IT" sz="1600" dirty="0" err="1">
                <a:solidFill>
                  <a:srgbClr val="071E59"/>
                </a:solidFill>
                <a:latin typeface="LMRoman12-Regular"/>
              </a:rPr>
              <a:t>Fetal</a:t>
            </a:r>
            <a:r>
              <a:rPr lang="it-IT" sz="1600" dirty="0">
                <a:solidFill>
                  <a:srgbClr val="071E59"/>
                </a:solidFill>
                <a:latin typeface="LMRoman12-Regular"/>
              </a:rPr>
              <a:t> Heart Rate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E67ECC8-8745-0DAF-666B-C4DD7F9629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86" t="18624" r="31825" b="10124"/>
          <a:stretch/>
        </p:blipFill>
        <p:spPr>
          <a:xfrm>
            <a:off x="3831773" y="1169221"/>
            <a:ext cx="5063104" cy="376563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B799484E-8D6F-76E3-B732-7FA851C2AA1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239" b="60342" l="3538" r="35154">
                        <a14:foregroundMark x1="21846" y1="51795" x2="21846" y2="51795"/>
                        <a14:foregroundMark x1="14538" y1="44274" x2="14538" y2="44274"/>
                        <a14:foregroundMark x1="14538" y1="44274" x2="14538" y2="44274"/>
                        <a14:foregroundMark x1="6077" y1="41880" x2="18769" y2="46838"/>
                        <a14:foregroundMark x1="6308" y1="34872" x2="12846" y2="40000"/>
                        <a14:foregroundMark x1="4923" y1="28718" x2="8077" y2="30598"/>
                        <a14:foregroundMark x1="29462" y1="43761" x2="35154" y2="40513"/>
                      </a14:backgroundRemoval>
                    </a14:imgEffect>
                  </a14:imgLayer>
                </a14:imgProps>
              </a:ext>
            </a:extLst>
          </a:blip>
          <a:srcRect l="18898" t="48137" r="71715" b="34073"/>
          <a:stretch/>
        </p:blipFill>
        <p:spPr>
          <a:xfrm>
            <a:off x="3772988" y="1169221"/>
            <a:ext cx="202747" cy="172912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8B44B7-A564-73CF-9E45-75E9BDD3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Evaluation: SVM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676A813-412E-151C-8BA8-FEF6A7E54A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20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9DBD2D0-E66E-E9BD-9849-9FA638BB5F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94" t="34709" r="16746" b="27619"/>
          <a:stretch/>
        </p:blipFill>
        <p:spPr>
          <a:xfrm>
            <a:off x="691365" y="2428336"/>
            <a:ext cx="7197149" cy="226075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D38DD64-C0F5-0423-77DD-6FCCD56703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11" t="30194" r="27301" b="61225"/>
          <a:stretch/>
        </p:blipFill>
        <p:spPr>
          <a:xfrm>
            <a:off x="2480128" y="1429657"/>
            <a:ext cx="4183743" cy="43343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603BF92E-C0B2-567E-B14E-B60CB9C134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7000" contrast="41000"/>
                    </a14:imgEffect>
                  </a14:imgLayer>
                </a14:imgProps>
              </a:ext>
            </a:extLst>
          </a:blip>
          <a:srcRect l="26111" t="42461" r="27301" b="53018"/>
          <a:stretch/>
        </p:blipFill>
        <p:spPr>
          <a:xfrm>
            <a:off x="2480127" y="1861820"/>
            <a:ext cx="4183743" cy="22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568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3C7AD4-EC47-556B-1D3B-8F3D8FBD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Model: KNN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61F622A-FF4B-4FCC-576F-4A11AF388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7650" y="1634875"/>
            <a:ext cx="7143810" cy="765425"/>
          </a:xfrm>
        </p:spPr>
        <p:txBody>
          <a:bodyPr>
            <a:normAutofit/>
          </a:bodyPr>
          <a:lstStyle/>
          <a:p>
            <a:pPr marL="146050" indent="0">
              <a:buNone/>
            </a:pPr>
            <a:r>
              <a:rPr lang="en-US" sz="1600" dirty="0">
                <a:latin typeface="LMRoman12-Regular"/>
                <a:ea typeface="Quattrocento Sans"/>
                <a:cs typeface="Quattrocento Sans"/>
                <a:sym typeface="Quattrocento Sans"/>
              </a:rPr>
              <a:t>Predict the label of a new test point based on the labels of its K-closest neighbors in the training set</a:t>
            </a:r>
          </a:p>
          <a:p>
            <a:pPr marL="146050" indent="0">
              <a:buNone/>
            </a:pPr>
            <a:endParaRPr lang="en-US" sz="1600" dirty="0">
              <a:latin typeface="LMRoman12-Regular"/>
              <a:sym typeface="Quattrocento Sans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2AEBBA-8E35-55E5-8739-C8D7668F03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21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18F9BA1-DEC6-5EB0-237D-9FA52FA58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50" y="2743201"/>
            <a:ext cx="2892921" cy="216296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A8C12AC-4C23-DED5-8273-D075C4E0C74F}"/>
              </a:ext>
            </a:extLst>
          </p:cNvPr>
          <p:cNvSpPr txBox="1"/>
          <p:nvPr/>
        </p:nvSpPr>
        <p:spPr>
          <a:xfrm>
            <a:off x="3685756" y="2771196"/>
            <a:ext cx="4909604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6050" indent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071E59"/>
                </a:solidFill>
                <a:latin typeface="LMRoman12-Regular"/>
                <a:ea typeface="Quattrocento Sans"/>
                <a:cs typeface="Quattrocento Sans"/>
                <a:sym typeface="Quattrocento Sans"/>
              </a:rPr>
              <a:t>Given: K, a distance metric, and a test observation x</a:t>
            </a:r>
            <a:r>
              <a:rPr lang="en-US" sz="1600" baseline="-25000" dirty="0">
                <a:solidFill>
                  <a:srgbClr val="071E59"/>
                </a:solidFill>
                <a:latin typeface="LMRoman12-Regular"/>
                <a:ea typeface="Quattrocento Sans"/>
                <a:cs typeface="Quattrocento Sans"/>
                <a:sym typeface="Quattrocento Sans"/>
              </a:rPr>
              <a:t>0</a:t>
            </a:r>
            <a:endParaRPr lang="en-US" sz="1600" dirty="0">
              <a:solidFill>
                <a:srgbClr val="071E59"/>
              </a:solidFill>
              <a:latin typeface="LMRoman12-Regular"/>
              <a:ea typeface="Quattrocento Sans"/>
              <a:cs typeface="Quattrocento Sans"/>
              <a:sym typeface="Quattrocento Sans"/>
            </a:endParaRPr>
          </a:p>
          <a:p>
            <a:pPr marL="146050">
              <a:lnSpc>
                <a:spcPct val="150000"/>
              </a:lnSpc>
              <a:spcBef>
                <a:spcPts val="600"/>
              </a:spcBef>
            </a:pPr>
            <a:r>
              <a:rPr lang="it-IT" sz="1600" dirty="0">
                <a:solidFill>
                  <a:srgbClr val="071E59"/>
                </a:solidFill>
                <a:latin typeface="LMRoman12-Regular"/>
                <a:ea typeface="Quattrocento Sans"/>
                <a:cs typeface="Quattrocento Sans"/>
                <a:sym typeface="Quattrocento Sans"/>
              </a:rPr>
              <a:t>Do: </a:t>
            </a:r>
            <a:r>
              <a:rPr lang="it-IT" sz="1600" dirty="0" err="1">
                <a:solidFill>
                  <a:srgbClr val="071E59"/>
                </a:solidFill>
                <a:latin typeface="LMRoman12-Regular"/>
                <a:ea typeface="Quattrocento Sans"/>
                <a:cs typeface="Quattrocento Sans"/>
                <a:sym typeface="Quattrocento Sans"/>
              </a:rPr>
              <a:t>identify</a:t>
            </a:r>
            <a:r>
              <a:rPr lang="it-IT" sz="1600" dirty="0">
                <a:solidFill>
                  <a:srgbClr val="071E59"/>
                </a:solidFill>
                <a:latin typeface="LMRoman12-Regular"/>
                <a:ea typeface="Quattrocento Sans"/>
                <a:cs typeface="Quattrocento Sans"/>
                <a:sym typeface="Quattrocento Sans"/>
              </a:rPr>
              <a:t> the neighborhood N</a:t>
            </a:r>
            <a:r>
              <a:rPr lang="it-IT" sz="1600" baseline="-25000" dirty="0">
                <a:solidFill>
                  <a:srgbClr val="071E59"/>
                </a:solidFill>
                <a:latin typeface="LMRoman12-Regular"/>
                <a:ea typeface="Quattrocento Sans"/>
                <a:cs typeface="Quattrocento Sans"/>
                <a:sym typeface="Quattrocento Sans"/>
              </a:rPr>
              <a:t>0  </a:t>
            </a:r>
            <a:r>
              <a:rPr lang="it-IT" sz="1600" dirty="0">
                <a:solidFill>
                  <a:srgbClr val="071E59"/>
                </a:solidFill>
                <a:latin typeface="LMRoman12-Regular"/>
              </a:rPr>
              <a:t>made of K points and </a:t>
            </a:r>
            <a:r>
              <a:rPr lang="en-US" sz="1600" dirty="0">
                <a:solidFill>
                  <a:srgbClr val="071E59"/>
                </a:solidFill>
                <a:latin typeface="LMRoman12-Regular"/>
                <a:sym typeface="Quattrocento Sans"/>
              </a:rPr>
              <a:t>a</a:t>
            </a:r>
            <a:r>
              <a:rPr lang="en-US" sz="1600" dirty="0">
                <a:solidFill>
                  <a:srgbClr val="071E59"/>
                </a:solidFill>
                <a:latin typeface="LMRoman12-Regular"/>
                <a:ea typeface="Quattrocento Sans"/>
                <a:cs typeface="Quattrocento Sans"/>
                <a:sym typeface="Quattrocento Sans"/>
              </a:rPr>
              <a:t>ssign x</a:t>
            </a:r>
            <a:r>
              <a:rPr lang="en-US" sz="1600" baseline="-25000" dirty="0">
                <a:solidFill>
                  <a:srgbClr val="071E59"/>
                </a:solidFill>
                <a:latin typeface="LMRoman12-Regular"/>
                <a:ea typeface="Quattrocento Sans"/>
                <a:cs typeface="Quattrocento Sans"/>
                <a:sym typeface="Quattrocento Sans"/>
              </a:rPr>
              <a:t>0</a:t>
            </a:r>
            <a:r>
              <a:rPr lang="en-US" sz="1600" dirty="0">
                <a:solidFill>
                  <a:srgbClr val="071E59"/>
                </a:solidFill>
                <a:latin typeface="LMRoman12-Regular"/>
                <a:ea typeface="Quattrocento Sans"/>
                <a:cs typeface="Quattrocento Sans"/>
                <a:sym typeface="Quattrocento Sans"/>
              </a:rPr>
              <a:t> to the class with the highest estimated probability: </a:t>
            </a:r>
          </a:p>
          <a:p>
            <a:pPr marL="146050" indent="0">
              <a:buNone/>
            </a:pPr>
            <a:endParaRPr lang="it-IT" sz="1600" dirty="0">
              <a:solidFill>
                <a:srgbClr val="071E59"/>
              </a:solidFill>
              <a:latin typeface="LMRoman12-Regular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C21D0BC3-4EE4-A967-8285-7522AA11BE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19334" t="33926" r="39999" b="54370"/>
          <a:stretch/>
        </p:blipFill>
        <p:spPr>
          <a:xfrm>
            <a:off x="5029200" y="3991491"/>
            <a:ext cx="3103211" cy="50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396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DA495E-5387-CC95-5628-C284E738E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Evaluation: KNN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CF81C36-F247-7DE7-7A62-ED7E2E1404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22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F600E3C-E48F-5FE8-7E8D-F79C7B6551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3" t="29778" r="28917" b="32741"/>
          <a:stretch/>
        </p:blipFill>
        <p:spPr>
          <a:xfrm>
            <a:off x="691365" y="2438769"/>
            <a:ext cx="7318543" cy="232029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E845E13-6D24-3913-61B1-FF800BB802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17" t="19703" r="25084" b="47852"/>
          <a:stretch/>
        </p:blipFill>
        <p:spPr>
          <a:xfrm>
            <a:off x="3004094" y="1505856"/>
            <a:ext cx="3135812" cy="84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36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721EC3-1471-988A-5200-558F57385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Comparison</a:t>
            </a:r>
            <a:r>
              <a:rPr lang="it-IT" dirty="0"/>
              <a:t> of </a:t>
            </a:r>
            <a:r>
              <a:rPr lang="it-IT" dirty="0" err="1"/>
              <a:t>different</a:t>
            </a:r>
            <a:r>
              <a:rPr lang="it-IT" dirty="0"/>
              <a:t> models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5AC7C5B-5A57-740C-9467-FC18EE7E98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23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69619CF-6EAB-F813-2A91-604C04BAD9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17" t="44741" r="26167" b="27555"/>
          <a:stretch/>
        </p:blipFill>
        <p:spPr>
          <a:xfrm>
            <a:off x="1417297" y="1814460"/>
            <a:ext cx="6309403" cy="151458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EE2FE67-06C3-0090-0FBB-B46701202ECB}"/>
              </a:ext>
            </a:extLst>
          </p:cNvPr>
          <p:cNvSpPr txBox="1"/>
          <p:nvPr/>
        </p:nvSpPr>
        <p:spPr>
          <a:xfrm>
            <a:off x="1318259" y="3644682"/>
            <a:ext cx="65074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dirty="0">
                <a:solidFill>
                  <a:srgbClr val="071E59"/>
                </a:solidFill>
                <a:latin typeface="LMRoman12-Regular"/>
              </a:rPr>
              <a:t>Random </a:t>
            </a:r>
            <a:r>
              <a:rPr lang="it-IT" sz="1600" b="1" dirty="0" err="1">
                <a:solidFill>
                  <a:srgbClr val="071E59"/>
                </a:solidFill>
                <a:latin typeface="LMRoman12-Regular"/>
              </a:rPr>
              <a:t>Forest</a:t>
            </a:r>
            <a:r>
              <a:rPr lang="it-IT" sz="1600" b="1" dirty="0">
                <a:solidFill>
                  <a:srgbClr val="071E59"/>
                </a:solidFill>
                <a:latin typeface="LMRoman12-Regular"/>
              </a:rPr>
              <a:t> pipeline </a:t>
            </a:r>
            <a:r>
              <a:rPr lang="it-IT" sz="1600" dirty="0" err="1">
                <a:solidFill>
                  <a:srgbClr val="071E59"/>
                </a:solidFill>
                <a:latin typeface="LMRoman12-Regular"/>
              </a:rPr>
              <a:t>outperforms</a:t>
            </a:r>
            <a:r>
              <a:rPr lang="it-IT" sz="1600" dirty="0">
                <a:solidFill>
                  <a:srgbClr val="071E59"/>
                </a:solidFill>
                <a:latin typeface="LMRoman12-Regular"/>
              </a:rPr>
              <a:t> the </a:t>
            </a:r>
            <a:r>
              <a:rPr lang="it-IT" sz="1600" dirty="0" err="1">
                <a:solidFill>
                  <a:srgbClr val="071E59"/>
                </a:solidFill>
                <a:latin typeface="LMRoman12-Regular"/>
              </a:rPr>
              <a:t>others</a:t>
            </a:r>
            <a:r>
              <a:rPr lang="it-IT" sz="1600" dirty="0">
                <a:solidFill>
                  <a:srgbClr val="071E59"/>
                </a:solidFill>
                <a:latin typeface="LMRoman12-Regular"/>
              </a:rPr>
              <a:t> on the F1-score </a:t>
            </a:r>
            <a:r>
              <a:rPr lang="it-IT" sz="1600" dirty="0" err="1">
                <a:solidFill>
                  <a:srgbClr val="071E59"/>
                </a:solidFill>
                <a:latin typeface="LMRoman12-Regular"/>
              </a:rPr>
              <a:t>evaluation</a:t>
            </a:r>
            <a:endParaRPr lang="it-IT" sz="1600" dirty="0">
              <a:solidFill>
                <a:srgbClr val="071E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055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295477-6335-7681-F30F-3D235FCEB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Comparison</a:t>
            </a:r>
            <a:r>
              <a:rPr lang="it-IT" dirty="0"/>
              <a:t> of </a:t>
            </a:r>
            <a:r>
              <a:rPr lang="it-IT" dirty="0" err="1"/>
              <a:t>different</a:t>
            </a:r>
            <a:r>
              <a:rPr lang="it-IT" dirty="0"/>
              <a:t> models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2CDFCE3-6D13-E5F3-E36A-2E42B7960C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24</a:t>
            </a:fld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B5E359B-94AA-CF08-2ABD-22FF1C23D3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66" t="27443" r="35750" b="11120"/>
          <a:stretch/>
        </p:blipFill>
        <p:spPr>
          <a:xfrm>
            <a:off x="704738" y="1633903"/>
            <a:ext cx="3707241" cy="281064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C730A56-0229-F012-06ED-912B8864A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33" t="26998" r="35916" b="12296"/>
          <a:stretch/>
        </p:blipFill>
        <p:spPr>
          <a:xfrm>
            <a:off x="4808219" y="1684107"/>
            <a:ext cx="3668107" cy="276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609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602D0F-B6A8-F98C-4922-9E56AC088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Data </a:t>
            </a:r>
            <a:r>
              <a:rPr lang="it-IT" dirty="0" err="1"/>
              <a:t>exploration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AA987C1-29F5-348F-9506-0C8DE0C53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7650" y="1505551"/>
            <a:ext cx="4424921" cy="1413125"/>
          </a:xfrm>
        </p:spPr>
        <p:txBody>
          <a:bodyPr>
            <a:normAutofit lnSpcReduction="10000"/>
          </a:bodyPr>
          <a:lstStyle/>
          <a:p>
            <a:r>
              <a:rPr lang="it-IT" sz="1600" dirty="0">
                <a:latin typeface="LMRoman12-Regular"/>
              </a:rPr>
              <a:t>The classes in the dataset are </a:t>
            </a:r>
            <a:r>
              <a:rPr lang="it-IT" sz="1600" dirty="0" err="1">
                <a:latin typeface="LMRoman12-Regular"/>
              </a:rPr>
              <a:t>unbalanced</a:t>
            </a:r>
            <a:endParaRPr lang="it-IT" sz="1600" dirty="0">
              <a:latin typeface="LMRoman12-Regular"/>
            </a:endParaRPr>
          </a:p>
          <a:p>
            <a:pPr marL="146050" indent="0">
              <a:buNone/>
            </a:pPr>
            <a:endParaRPr lang="it-IT" sz="1600" dirty="0">
              <a:latin typeface="LMRoman12-Regular"/>
            </a:endParaRPr>
          </a:p>
          <a:p>
            <a:pPr>
              <a:lnSpc>
                <a:spcPct val="150000"/>
              </a:lnSpc>
            </a:pPr>
            <a:r>
              <a:rPr lang="it-IT" sz="1600" dirty="0">
                <a:latin typeface="LMRoman12-Regular"/>
              </a:rPr>
              <a:t>The </a:t>
            </a:r>
            <a:r>
              <a:rPr lang="it-IT" sz="1600" dirty="0" err="1">
                <a:latin typeface="LMRoman12-Regular"/>
              </a:rPr>
              <a:t>distribution</a:t>
            </a:r>
            <a:r>
              <a:rPr lang="it-IT" sz="1600" dirty="0">
                <a:latin typeface="LMRoman12-Regular"/>
              </a:rPr>
              <a:t> of the </a:t>
            </a:r>
            <a:r>
              <a:rPr lang="it-IT" sz="1600" dirty="0" err="1">
                <a:latin typeface="LMRoman12-Regular"/>
              </a:rPr>
              <a:t>two</a:t>
            </a:r>
            <a:r>
              <a:rPr lang="it-IT" sz="1600" dirty="0">
                <a:latin typeface="LMRoman12-Regular"/>
              </a:rPr>
              <a:t> classes                   </a:t>
            </a:r>
            <a:r>
              <a:rPr lang="it-IT" sz="1600" dirty="0" err="1">
                <a:latin typeface="LMRoman12-Regular"/>
              </a:rPr>
              <a:t>is</a:t>
            </a:r>
            <a:r>
              <a:rPr lang="it-IT" sz="1600" dirty="0">
                <a:latin typeface="LMRoman12-Regular"/>
              </a:rPr>
              <a:t> </a:t>
            </a:r>
            <a:r>
              <a:rPr lang="it-IT" sz="1600" dirty="0" err="1">
                <a:latin typeface="LMRoman12-Regular"/>
              </a:rPr>
              <a:t>very</a:t>
            </a:r>
            <a:r>
              <a:rPr lang="it-IT" sz="1600" dirty="0">
                <a:latin typeface="LMRoman12-Regular"/>
              </a:rPr>
              <a:t> </a:t>
            </a:r>
            <a:r>
              <a:rPr lang="it-IT" sz="1600" dirty="0" err="1">
                <a:latin typeface="LMRoman12-Regular"/>
              </a:rPr>
              <a:t>different</a:t>
            </a:r>
            <a:r>
              <a:rPr lang="it-IT" sz="1600" dirty="0">
                <a:latin typeface="LMRoman12-Regular"/>
              </a:rPr>
              <a:t> for some </a:t>
            </a:r>
            <a:r>
              <a:rPr lang="it-IT" sz="1600" dirty="0" err="1">
                <a:latin typeface="LMRoman12-Regular"/>
              </a:rPr>
              <a:t>attribute</a:t>
            </a:r>
            <a:r>
              <a:rPr lang="it-IT" sz="1600" dirty="0">
                <a:latin typeface="LMRoman12-Regular"/>
              </a:rPr>
              <a:t> </a:t>
            </a:r>
          </a:p>
          <a:p>
            <a:pPr marL="146050" indent="0">
              <a:buNone/>
            </a:pPr>
            <a:endParaRPr lang="it-IT" sz="1600" dirty="0">
              <a:latin typeface="LMRoman12-Regular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A86C090-1281-4182-A45E-5971148153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C51DDF4-D69B-F9C9-F638-31373CBB54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3" t="23851" r="26416" b="7653"/>
          <a:stretch/>
        </p:blipFill>
        <p:spPr>
          <a:xfrm>
            <a:off x="5152571" y="1104273"/>
            <a:ext cx="3102423" cy="188982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D39A690-C7CD-C301-2445-3067FEA830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4" t="15260" r="49166" b="58222"/>
          <a:stretch/>
        </p:blipFill>
        <p:spPr>
          <a:xfrm>
            <a:off x="1450801" y="3108183"/>
            <a:ext cx="3316484" cy="183225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D0C00B7-C01C-7DA9-38EE-8C792E8629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00" t="66779" r="49334" b="7653"/>
          <a:stretch/>
        </p:blipFill>
        <p:spPr>
          <a:xfrm>
            <a:off x="5002103" y="3095692"/>
            <a:ext cx="3316485" cy="175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552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D80869-E5F8-F724-938C-1385588D8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Attributes</a:t>
            </a:r>
            <a:r>
              <a:rPr lang="it-IT" dirty="0"/>
              <a:t> </a:t>
            </a:r>
            <a:r>
              <a:rPr lang="it-IT" dirty="0" err="1"/>
              <a:t>correlation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5516283-9659-0F9D-C112-789FFE76B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21145" y="1287124"/>
            <a:ext cx="3815558" cy="3500203"/>
          </a:xfrm>
        </p:spPr>
        <p:txBody>
          <a:bodyPr>
            <a:normAutofit/>
          </a:bodyPr>
          <a:lstStyle/>
          <a:p>
            <a:pPr marL="146050" indent="0">
              <a:buNone/>
            </a:pPr>
            <a:r>
              <a:rPr lang="it-IT" sz="1800" b="1" dirty="0" err="1">
                <a:latin typeface="LMRoman12-Regular"/>
              </a:rPr>
              <a:t>Pearson’s</a:t>
            </a:r>
            <a:r>
              <a:rPr lang="it-IT" sz="1800" b="1" dirty="0">
                <a:latin typeface="LMRoman12-Regular"/>
              </a:rPr>
              <a:t> </a:t>
            </a:r>
            <a:r>
              <a:rPr lang="it-IT" sz="1800" b="1" dirty="0" err="1">
                <a:latin typeface="LMRoman12-Regular"/>
              </a:rPr>
              <a:t>correlation</a:t>
            </a:r>
            <a:r>
              <a:rPr lang="it-IT" sz="1800" b="1" dirty="0">
                <a:latin typeface="LMRoman12-Regular"/>
              </a:rPr>
              <a:t> </a:t>
            </a:r>
            <a:r>
              <a:rPr lang="it-IT" sz="1800" b="1" dirty="0" err="1">
                <a:latin typeface="LMRoman12-Regular"/>
              </a:rPr>
              <a:t>coefficient</a:t>
            </a:r>
            <a:r>
              <a:rPr lang="it-IT" sz="1800" b="1" dirty="0">
                <a:latin typeface="LMRoman12-Regular"/>
              </a:rPr>
              <a:t>:</a:t>
            </a:r>
          </a:p>
          <a:p>
            <a:pPr marL="146050" indent="0">
              <a:buNone/>
            </a:pPr>
            <a:r>
              <a:rPr lang="it-IT" sz="1600" dirty="0" err="1">
                <a:latin typeface="LMRoman12-Regular"/>
              </a:rPr>
              <a:t>measures</a:t>
            </a:r>
            <a:r>
              <a:rPr lang="it-IT" sz="1600" dirty="0">
                <a:latin typeface="LMRoman12-Regular"/>
              </a:rPr>
              <a:t> the </a:t>
            </a:r>
            <a:r>
              <a:rPr lang="en-US" sz="1600" dirty="0">
                <a:latin typeface="LMRoman12-Regular"/>
              </a:rPr>
              <a:t>linear relationship between a pair of variables, in the range of [-1, 1]</a:t>
            </a:r>
          </a:p>
          <a:p>
            <a:pPr marL="146050" indent="0">
              <a:buNone/>
            </a:pPr>
            <a:endParaRPr lang="en-US" sz="1600" dirty="0">
              <a:latin typeface="LMRoman12-Regular"/>
            </a:endParaRPr>
          </a:p>
          <a:p>
            <a:pPr marL="146050" indent="0">
              <a:buNone/>
            </a:pPr>
            <a:endParaRPr lang="en-US" sz="1600" dirty="0">
              <a:latin typeface="LMRoman12-Regular"/>
            </a:endParaRPr>
          </a:p>
          <a:p>
            <a:pPr marL="146050" indent="0">
              <a:buNone/>
            </a:pPr>
            <a:endParaRPr lang="en-US" sz="1600" dirty="0">
              <a:latin typeface="LMRoman12-Regular"/>
            </a:endParaRPr>
          </a:p>
          <a:p>
            <a:pPr marL="146050" indent="0">
              <a:buNone/>
            </a:pPr>
            <a:endParaRPr lang="en-US" sz="1600" dirty="0">
              <a:latin typeface="LMRoman12-Regular"/>
            </a:endParaRPr>
          </a:p>
          <a:p>
            <a:pPr marL="146050" indent="0">
              <a:buNone/>
            </a:pPr>
            <a:endParaRPr lang="en-US" sz="1600" dirty="0">
              <a:latin typeface="LMRoman12-Regular"/>
            </a:endParaRPr>
          </a:p>
          <a:p>
            <a:pPr marL="146050" indent="0">
              <a:buNone/>
            </a:pPr>
            <a:r>
              <a:rPr lang="en-US" sz="1600" b="1" dirty="0">
                <a:latin typeface="LMRoman12-Regular"/>
              </a:rPr>
              <a:t>Positive correlation</a:t>
            </a:r>
            <a:r>
              <a:rPr lang="en-US" sz="1600" dirty="0">
                <a:latin typeface="LMRoman12-Regular"/>
              </a:rPr>
              <a:t>: among Mode, Mean and Median, since all related to the concept of the distribution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EB29603-6842-FB8A-1B1F-93FBAE5AE8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4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5775054-4369-E4AC-1CB9-02FC5D8C6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70" t="18342" r="33810" b="5891"/>
          <a:stretch/>
        </p:blipFill>
        <p:spPr>
          <a:xfrm>
            <a:off x="727650" y="1356610"/>
            <a:ext cx="4293495" cy="366551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24D3B59-51E7-7454-C0F1-497007E2EB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15901" t="34681" r="32459" b="43607"/>
          <a:stretch/>
        </p:blipFill>
        <p:spPr>
          <a:xfrm>
            <a:off x="5257042" y="2356094"/>
            <a:ext cx="2268616" cy="536545"/>
          </a:xfrm>
          <a:prstGeom prst="rect">
            <a:avLst/>
          </a:prstGeom>
          <a:solidFill>
            <a:schemeClr val="accent3"/>
          </a:solidFill>
          <a:effectLst>
            <a:glow rad="1270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319227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088EEE-D17B-2114-A691-69449C46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Data splitting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E85484C-2782-DB98-771C-593DAB677B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1643" y="1388131"/>
            <a:ext cx="7688700" cy="2617812"/>
          </a:xfrm>
        </p:spPr>
        <p:txBody>
          <a:bodyPr>
            <a:normAutofit/>
          </a:bodyPr>
          <a:lstStyle/>
          <a:p>
            <a:pPr marL="146050" indent="0">
              <a:spcAft>
                <a:spcPts val="600"/>
              </a:spcAft>
              <a:buNone/>
            </a:pPr>
            <a:r>
              <a:rPr lang="it-IT" sz="1600" b="1" dirty="0" err="1">
                <a:latin typeface="LMRoman12-Regular"/>
              </a:rPr>
              <a:t>Stratified</a:t>
            </a:r>
            <a:r>
              <a:rPr lang="it-IT" sz="1600" b="1" dirty="0">
                <a:latin typeface="LMRoman12-Regular"/>
              </a:rPr>
              <a:t> splitting: </a:t>
            </a:r>
            <a:r>
              <a:rPr lang="it-IT" sz="1600" dirty="0">
                <a:latin typeface="LMRoman12-Regular"/>
              </a:rPr>
              <a:t>80% of samples for training – </a:t>
            </a:r>
            <a:r>
              <a:rPr lang="it-IT" sz="1600" dirty="0">
                <a:solidFill>
                  <a:schemeClr val="accent3"/>
                </a:solidFill>
                <a:latin typeface="LMRoman12-Regular"/>
              </a:rPr>
              <a:t>20% of samples for testing</a:t>
            </a:r>
          </a:p>
          <a:p>
            <a:pPr marL="146050" indent="0">
              <a:lnSpc>
                <a:spcPct val="200000"/>
              </a:lnSpc>
              <a:buNone/>
            </a:pPr>
            <a:r>
              <a:rPr lang="it-IT" sz="1600" b="1" dirty="0" err="1">
                <a:latin typeface="LMRoman12-Regular"/>
              </a:rPr>
              <a:t>Stratified</a:t>
            </a:r>
            <a:r>
              <a:rPr lang="it-IT" sz="1600" b="1" dirty="0">
                <a:latin typeface="LMRoman12-Regular"/>
              </a:rPr>
              <a:t> K-</a:t>
            </a:r>
            <a:r>
              <a:rPr lang="it-IT" sz="1600" b="1" dirty="0" err="1">
                <a:latin typeface="LMRoman12-Regular"/>
              </a:rPr>
              <a:t>Fold</a:t>
            </a:r>
            <a:r>
              <a:rPr lang="it-IT" sz="1600" b="1" dirty="0">
                <a:latin typeface="LMRoman12-Regular"/>
              </a:rPr>
              <a:t>:</a:t>
            </a:r>
            <a:r>
              <a:rPr lang="it-IT" sz="1600" dirty="0">
                <a:latin typeface="LMRoman12-Regular"/>
              </a:rPr>
              <a:t> splitting in </a:t>
            </a:r>
            <a:r>
              <a:rPr lang="it-IT" sz="1600" b="1" dirty="0">
                <a:ln w="0"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tx1">
                    <a:lumMod val="50000"/>
                  </a:schemeClr>
                </a:solidFill>
                <a:latin typeface="LMRoman12-Regular"/>
              </a:rPr>
              <a:t>training set </a:t>
            </a:r>
            <a:r>
              <a:rPr lang="it-IT" sz="1600" dirty="0">
                <a:latin typeface="LMRoman12-Regular"/>
              </a:rPr>
              <a:t>and </a:t>
            </a:r>
            <a:r>
              <a:rPr lang="it-IT" sz="1600" b="1" dirty="0" err="1">
                <a:ln w="0">
                  <a:solidFill>
                    <a:srgbClr val="0070C0"/>
                  </a:solidFill>
                </a:ln>
                <a:solidFill>
                  <a:srgbClr val="0070C0"/>
                </a:solidFill>
                <a:latin typeface="LMRoman12-Regular"/>
              </a:rPr>
              <a:t>validation</a:t>
            </a:r>
            <a:r>
              <a:rPr lang="it-IT" sz="1600" b="1" dirty="0">
                <a:ln w="0">
                  <a:solidFill>
                    <a:srgbClr val="0070C0"/>
                  </a:solidFill>
                </a:ln>
                <a:solidFill>
                  <a:srgbClr val="0070C0"/>
                </a:solidFill>
                <a:latin typeface="LMRoman12-Regular"/>
              </a:rPr>
              <a:t> set</a:t>
            </a:r>
            <a:r>
              <a:rPr lang="it-IT" sz="1600" dirty="0">
                <a:ln w="0">
                  <a:solidFill>
                    <a:srgbClr val="0070C0"/>
                  </a:solidFill>
                </a:ln>
                <a:solidFill>
                  <a:srgbClr val="0070C0"/>
                </a:solidFill>
                <a:latin typeface="LMRoman12-Regular"/>
              </a:rPr>
              <a:t> </a:t>
            </a:r>
            <a:r>
              <a:rPr lang="it-IT" sz="1600" dirty="0">
                <a:latin typeface="LMRoman12-Regular"/>
              </a:rPr>
              <a:t>(K=5) in order to </a:t>
            </a:r>
            <a:r>
              <a:rPr lang="it-IT" sz="1600" dirty="0" err="1">
                <a:latin typeface="LMRoman12-Regular"/>
              </a:rPr>
              <a:t>choose</a:t>
            </a:r>
            <a:r>
              <a:rPr lang="it-IT" sz="1600" dirty="0">
                <a:latin typeface="LMRoman12-Regular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it-IT" sz="1600" dirty="0" err="1">
                <a:latin typeface="LMRoman12-Regular"/>
              </a:rPr>
              <a:t>preprocessing</a:t>
            </a:r>
            <a:r>
              <a:rPr lang="it-IT" sz="1600" dirty="0">
                <a:latin typeface="LMRoman12-Regular"/>
              </a:rPr>
              <a:t> pipeline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LMRoman12-Regular"/>
              </a:rPr>
              <a:t>model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LMRoman12-Regular"/>
              </a:rPr>
              <a:t>model </a:t>
            </a:r>
            <a:r>
              <a:rPr lang="it-IT" sz="1600" dirty="0" err="1">
                <a:latin typeface="LMRoman12-Regular"/>
              </a:rPr>
              <a:t>hyperparameters</a:t>
            </a:r>
            <a:endParaRPr lang="it-IT" sz="1600" dirty="0">
              <a:latin typeface="LMRoman12-Regular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7D9403A-F3FE-BB74-F05D-6916C30CDC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5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863CF4F-2839-A3E3-21DB-AA329B2FCD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08" t="19189" r="39286" b="20564"/>
          <a:stretch/>
        </p:blipFill>
        <p:spPr>
          <a:xfrm>
            <a:off x="4274457" y="2438375"/>
            <a:ext cx="3591192" cy="247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425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966B3E-59EC-3BBE-CEA7-447FDDF88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Data </a:t>
            </a:r>
            <a:r>
              <a:rPr lang="it-IT" dirty="0" err="1"/>
              <a:t>cleaning</a:t>
            </a:r>
            <a:r>
              <a:rPr lang="it-IT" dirty="0"/>
              <a:t>: LOF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C8B804A-EF3E-FE17-01F2-F74A0A5B2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5250" y="1351421"/>
            <a:ext cx="8075264" cy="3464450"/>
          </a:xfrm>
        </p:spPr>
        <p:txBody>
          <a:bodyPr>
            <a:normAutofit/>
          </a:bodyPr>
          <a:lstStyle/>
          <a:p>
            <a:pPr marL="146050" indent="0">
              <a:buNone/>
            </a:pPr>
            <a:r>
              <a:rPr lang="it-IT" sz="1600" dirty="0" err="1">
                <a:latin typeface="LMRoman12-Regular"/>
              </a:rPr>
              <a:t>Presence</a:t>
            </a:r>
            <a:r>
              <a:rPr lang="it-IT" sz="1600" dirty="0">
                <a:latin typeface="LMRoman12-Regular"/>
              </a:rPr>
              <a:t> of </a:t>
            </a:r>
            <a:r>
              <a:rPr lang="it-IT" sz="1600" dirty="0" err="1">
                <a:latin typeface="LMRoman12-Regular"/>
              </a:rPr>
              <a:t>outliers</a:t>
            </a:r>
            <a:r>
              <a:rPr lang="it-IT" sz="1600" dirty="0">
                <a:latin typeface="LMRoman12-Regular"/>
              </a:rPr>
              <a:t> can </a:t>
            </a:r>
            <a:r>
              <a:rPr lang="it-IT" sz="1600" dirty="0" err="1">
                <a:latin typeface="LMRoman12-Regular"/>
              </a:rPr>
              <a:t>affect</a:t>
            </a:r>
            <a:r>
              <a:rPr lang="it-IT" sz="1600" dirty="0">
                <a:latin typeface="LMRoman12-Regular"/>
              </a:rPr>
              <a:t> the performance of a machine learning </a:t>
            </a:r>
            <a:r>
              <a:rPr lang="it-IT" sz="1600" dirty="0" err="1">
                <a:latin typeface="LMRoman12-Regular"/>
              </a:rPr>
              <a:t>algorithm</a:t>
            </a:r>
            <a:endParaRPr lang="it-IT" sz="1600" dirty="0">
              <a:latin typeface="LMRoman12-Regular"/>
            </a:endParaRPr>
          </a:p>
          <a:p>
            <a:pPr marL="146050" indent="0">
              <a:lnSpc>
                <a:spcPct val="150000"/>
              </a:lnSpc>
              <a:buNone/>
            </a:pPr>
            <a:r>
              <a:rPr lang="it-IT" sz="1800" b="1" dirty="0">
                <a:latin typeface="LMRoman12-Regular"/>
              </a:rPr>
              <a:t>LOF</a:t>
            </a:r>
            <a:r>
              <a:rPr lang="it-IT" sz="1600" b="1" dirty="0">
                <a:latin typeface="LMRoman12-Regular"/>
              </a:rPr>
              <a:t>: </a:t>
            </a:r>
            <a:r>
              <a:rPr lang="it-IT" sz="1600" dirty="0" err="1">
                <a:latin typeface="LMRoman12-Regular"/>
              </a:rPr>
              <a:t>outlier</a:t>
            </a:r>
            <a:r>
              <a:rPr lang="it-IT" sz="1600" dirty="0">
                <a:latin typeface="LMRoman12-Regular"/>
              </a:rPr>
              <a:t> detector </a:t>
            </a:r>
            <a:r>
              <a:rPr lang="it-IT" sz="1600" dirty="0" err="1">
                <a:latin typeface="LMRoman12-Regular"/>
              </a:rPr>
              <a:t>that</a:t>
            </a:r>
            <a:r>
              <a:rPr lang="it-IT" sz="1600" dirty="0">
                <a:latin typeface="LMRoman12-Regular"/>
              </a:rPr>
              <a:t> </a:t>
            </a:r>
            <a:r>
              <a:rPr lang="it-IT" sz="1600" dirty="0" err="1">
                <a:latin typeface="LMRoman12-Regular"/>
              </a:rPr>
              <a:t>produces</a:t>
            </a:r>
            <a:r>
              <a:rPr lang="it-IT" sz="1600" dirty="0">
                <a:latin typeface="LMRoman12-Regular"/>
              </a:rPr>
              <a:t> a Local </a:t>
            </a:r>
            <a:r>
              <a:rPr lang="it-IT" sz="1600" dirty="0" err="1">
                <a:latin typeface="LMRoman12-Regular"/>
              </a:rPr>
              <a:t>Outlier</a:t>
            </a:r>
            <a:r>
              <a:rPr lang="it-IT" sz="1600" dirty="0">
                <a:latin typeface="LMRoman12-Regular"/>
              </a:rPr>
              <a:t> </a:t>
            </a:r>
            <a:r>
              <a:rPr lang="it-IT" sz="1600" dirty="0" err="1">
                <a:latin typeface="LMRoman12-Regular"/>
              </a:rPr>
              <a:t>Factor</a:t>
            </a:r>
            <a:r>
              <a:rPr lang="it-IT" sz="1600" dirty="0">
                <a:latin typeface="LMRoman12-Regular"/>
              </a:rPr>
              <a:t> (i.e. </a:t>
            </a:r>
            <a:r>
              <a:rPr lang="it-IT" sz="1600" dirty="0" err="1">
                <a:latin typeface="LMRoman12-Regular"/>
              </a:rPr>
              <a:t>anomaly</a:t>
            </a:r>
            <a:r>
              <a:rPr lang="it-IT" sz="1600" dirty="0">
                <a:latin typeface="LMRoman12-Regular"/>
              </a:rPr>
              <a:t> score)</a:t>
            </a:r>
          </a:p>
          <a:p>
            <a:pPr marL="48895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i="1" dirty="0">
                <a:latin typeface="LMRoman12-Regular"/>
                <a:ea typeface="Quattrocento Sans"/>
                <a:cs typeface="Quattrocento Sans"/>
                <a:sym typeface="Quattrocento Sans"/>
              </a:rPr>
              <a:t>K-distance(p):</a:t>
            </a:r>
            <a:r>
              <a:rPr lang="en-US" sz="1600" dirty="0">
                <a:latin typeface="LMRoman12-Regular"/>
                <a:ea typeface="Quattrocento Sans"/>
                <a:cs typeface="Quattrocento Sans"/>
                <a:sym typeface="Quattrocento Sans"/>
              </a:rPr>
              <a:t> distance between p and its K</a:t>
            </a:r>
            <a:r>
              <a:rPr lang="en-US" sz="1600" baseline="30000" dirty="0">
                <a:latin typeface="LMRoman12-Regular"/>
                <a:ea typeface="Quattrocento Sans"/>
                <a:cs typeface="Quattrocento Sans"/>
                <a:sym typeface="Quattrocento Sans"/>
              </a:rPr>
              <a:t>th</a:t>
            </a:r>
            <a:r>
              <a:rPr lang="en-US" sz="1600" dirty="0">
                <a:latin typeface="LMRoman12-Regular"/>
                <a:ea typeface="Quattrocento Sans"/>
                <a:cs typeface="Quattrocento Sans"/>
                <a:sym typeface="Quattrocento Sans"/>
              </a:rPr>
              <a:t> nearest neighbor</a:t>
            </a:r>
          </a:p>
          <a:p>
            <a:pPr marL="48895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i="1" u="none" strike="noStrike" baseline="0" dirty="0">
                <a:latin typeface="LMRoman12-Italic"/>
              </a:rPr>
              <a:t>K-neighbors(p)</a:t>
            </a:r>
            <a:r>
              <a:rPr lang="en-US" sz="1600" i="1" u="none" strike="noStrike" baseline="0" dirty="0">
                <a:latin typeface="LMRoman12-Regular"/>
              </a:rPr>
              <a:t>:</a:t>
            </a:r>
            <a:r>
              <a:rPr lang="en-US" sz="1600" b="0" i="0" u="none" strike="noStrike" baseline="0" dirty="0">
                <a:latin typeface="LMRoman12-Regular"/>
              </a:rPr>
              <a:t> </a:t>
            </a:r>
            <a:r>
              <a:rPr lang="en-US" sz="1600" b="0" i="1" u="none" strike="noStrike" baseline="0" dirty="0">
                <a:latin typeface="LMMathItalic12-Regular"/>
              </a:rPr>
              <a:t>N</a:t>
            </a:r>
            <a:r>
              <a:rPr lang="en-US" sz="1600" b="0" i="1" u="none" strike="noStrike" baseline="-25000" dirty="0">
                <a:latin typeface="LMMathItalic8-Regular"/>
              </a:rPr>
              <a:t>k</a:t>
            </a:r>
            <a:r>
              <a:rPr lang="en-US" sz="1600" b="0" i="0" u="none" strike="noStrike" baseline="0" dirty="0">
                <a:latin typeface="LMRoman12-Regular"/>
              </a:rPr>
              <a:t>(</a:t>
            </a:r>
            <a:r>
              <a:rPr lang="en-US" sz="1600" b="0" i="1" u="none" strike="noStrike" baseline="0" dirty="0">
                <a:latin typeface="LMMathItalic12-Regular"/>
              </a:rPr>
              <a:t>p</a:t>
            </a:r>
            <a:r>
              <a:rPr lang="en-US" sz="1600" b="0" i="0" u="none" strike="noStrike" baseline="0" dirty="0">
                <a:latin typeface="LMRoman12-Regular"/>
              </a:rPr>
              <a:t>)</a:t>
            </a:r>
            <a:r>
              <a:rPr lang="en-US" sz="1600" dirty="0">
                <a:latin typeface="LMRoman12-Regular"/>
              </a:rPr>
              <a:t>, </a:t>
            </a:r>
            <a:r>
              <a:rPr lang="en-US" sz="1600" b="0" i="0" u="none" strike="noStrike" baseline="0" dirty="0">
                <a:latin typeface="LMRoman12-Regular"/>
              </a:rPr>
              <a:t>a set of points that lie in or on the circle of </a:t>
            </a:r>
            <a:r>
              <a:rPr lang="it-IT" sz="1600" b="0" i="0" u="none" strike="noStrike" baseline="0" dirty="0" err="1">
                <a:latin typeface="LMRoman12-Regular"/>
              </a:rPr>
              <a:t>radius</a:t>
            </a:r>
            <a:r>
              <a:rPr lang="it-IT" sz="1600" b="0" i="0" u="none" strike="noStrike" baseline="0" dirty="0">
                <a:latin typeface="LMRoman12-Regular"/>
              </a:rPr>
              <a:t> </a:t>
            </a:r>
            <a:r>
              <a:rPr lang="it-IT" sz="1600" b="0" i="1" u="none" strike="noStrike" baseline="0" dirty="0">
                <a:latin typeface="LMRoman12-Regular"/>
              </a:rPr>
              <a:t>K-</a:t>
            </a:r>
            <a:r>
              <a:rPr lang="it-IT" sz="1600" b="0" i="1" u="none" strike="noStrike" baseline="0" dirty="0" err="1">
                <a:latin typeface="LMRoman12-Regular"/>
              </a:rPr>
              <a:t>distance</a:t>
            </a:r>
            <a:endParaRPr lang="it-IT" sz="1600" dirty="0">
              <a:latin typeface="LMRoman12-Regular"/>
            </a:endParaRPr>
          </a:p>
          <a:p>
            <a:pPr marL="488950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1600" i="1" dirty="0" err="1">
                <a:latin typeface="LMRoman12-Regular"/>
                <a:ea typeface="Quattrocento Sans"/>
                <a:cs typeface="Quattrocento Sans"/>
                <a:sym typeface="Quattrocento Sans"/>
              </a:rPr>
              <a:t>Reacheability</a:t>
            </a:r>
            <a:r>
              <a:rPr lang="it-IT" sz="1600" i="1" dirty="0">
                <a:latin typeface="LMRoman12-Regular"/>
                <a:ea typeface="Quattrocento Sans"/>
                <a:cs typeface="Quattrocento Sans"/>
                <a:sym typeface="Quattrocento Sans"/>
              </a:rPr>
              <a:t> </a:t>
            </a:r>
            <a:r>
              <a:rPr lang="it-IT" sz="1600" i="1" dirty="0" err="1">
                <a:latin typeface="LMRoman12-Regular"/>
                <a:ea typeface="Quattrocento Sans"/>
                <a:cs typeface="Quattrocento Sans"/>
                <a:sym typeface="Quattrocento Sans"/>
              </a:rPr>
              <a:t>distance</a:t>
            </a:r>
            <a:r>
              <a:rPr lang="it-IT" sz="1600" dirty="0">
                <a:latin typeface="LMRoman12-Regular"/>
                <a:ea typeface="Quattrocento Sans"/>
                <a:cs typeface="Quattrocento Sans"/>
                <a:sym typeface="Quattrocento Sans"/>
              </a:rPr>
              <a:t>: </a:t>
            </a:r>
            <a:endParaRPr lang="en-US" sz="1600" dirty="0">
              <a:latin typeface="LMRoman12-Regular"/>
              <a:ea typeface="Quattrocento Sans"/>
              <a:cs typeface="Quattrocento Sans"/>
              <a:sym typeface="Quattrocento Sans"/>
            </a:endParaRPr>
          </a:p>
          <a:p>
            <a:pPr marL="488950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1600" b="0" i="1" u="none" strike="noStrike" baseline="0" dirty="0">
                <a:latin typeface="LMRoman12-Regular"/>
              </a:rPr>
              <a:t>Local </a:t>
            </a:r>
            <a:r>
              <a:rPr lang="it-IT" sz="1600" b="0" i="1" u="none" strike="noStrike" baseline="0" dirty="0" err="1">
                <a:latin typeface="LMRoman12-Regular"/>
              </a:rPr>
              <a:t>reachability</a:t>
            </a:r>
            <a:r>
              <a:rPr lang="it-IT" sz="1600" b="0" i="1" u="none" strike="noStrike" baseline="0" dirty="0">
                <a:latin typeface="LMRoman12-Regular"/>
              </a:rPr>
              <a:t> </a:t>
            </a:r>
            <a:r>
              <a:rPr lang="it-IT" sz="1600" b="0" i="1" u="none" strike="noStrike" baseline="0" dirty="0" err="1">
                <a:latin typeface="LMRoman12-Regular"/>
              </a:rPr>
              <a:t>density</a:t>
            </a:r>
            <a:r>
              <a:rPr lang="it-IT" sz="1600" b="0" i="0" u="none" strike="noStrike" baseline="0" dirty="0">
                <a:latin typeface="LMRoman12-Regular"/>
              </a:rPr>
              <a:t>:</a:t>
            </a:r>
            <a:endParaRPr lang="en-US" sz="1600" dirty="0">
              <a:latin typeface="LMRoman12-Regular"/>
              <a:ea typeface="Quattrocento Sans"/>
              <a:cs typeface="Quattrocento Sans"/>
              <a:sym typeface="Quattrocento Sans"/>
            </a:endParaRPr>
          </a:p>
          <a:p>
            <a:pPr marL="488950" indent="-342900">
              <a:lnSpc>
                <a:spcPct val="150000"/>
              </a:lnSpc>
              <a:buFont typeface="+mj-lt"/>
              <a:buAutoNum type="arabicPeriod"/>
            </a:pPr>
            <a:endParaRPr lang="it-IT" sz="1600" i="1" dirty="0">
              <a:latin typeface="LMRoman12-Regular"/>
            </a:endParaRPr>
          </a:p>
          <a:p>
            <a:pPr marL="488950" indent="-342900">
              <a:lnSpc>
                <a:spcPct val="200000"/>
              </a:lnSpc>
              <a:buFont typeface="+mj-lt"/>
              <a:buAutoNum type="arabicPeriod"/>
            </a:pPr>
            <a:r>
              <a:rPr lang="it-IT" sz="1600" i="1" dirty="0">
                <a:latin typeface="LMRoman12-Regular"/>
              </a:rPr>
              <a:t>Local </a:t>
            </a:r>
            <a:r>
              <a:rPr lang="it-IT" sz="1600" i="1" dirty="0" err="1">
                <a:latin typeface="LMRoman12-Regular"/>
              </a:rPr>
              <a:t>Outlier</a:t>
            </a:r>
            <a:r>
              <a:rPr lang="it-IT" sz="1600" i="1" dirty="0">
                <a:latin typeface="LMRoman12-Regular"/>
              </a:rPr>
              <a:t> </a:t>
            </a:r>
            <a:r>
              <a:rPr lang="it-IT" sz="1600" i="1" dirty="0" err="1">
                <a:latin typeface="LMRoman12-Regular"/>
              </a:rPr>
              <a:t>Factor</a:t>
            </a:r>
            <a:r>
              <a:rPr lang="it-IT" sz="1600" i="1" dirty="0">
                <a:latin typeface="LMRoman12-Regular"/>
              </a:rPr>
              <a:t>: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F132E8A-751B-777F-F93E-6F6787F0A4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6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C0732EA-61F8-79AF-30E6-7AEE0F033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829" y="3166846"/>
            <a:ext cx="1969947" cy="173855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F9DF8E9-65A1-A453-958A-74FFFE7754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11687" t="46843" r="37937" b="46808"/>
          <a:stretch/>
        </p:blipFill>
        <p:spPr>
          <a:xfrm>
            <a:off x="3159032" y="2951633"/>
            <a:ext cx="3788767" cy="26860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4EA9D79F-AD4C-4A55-8426-8F2A973DCB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19683" t="45997" r="31825" b="31711"/>
          <a:stretch/>
        </p:blipFill>
        <p:spPr>
          <a:xfrm>
            <a:off x="3444037" y="3220242"/>
            <a:ext cx="2503716" cy="64744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1A15E9A-47ED-D2DB-0444-63044A310F9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18413" t="38801" r="52566" b="47363"/>
          <a:stretch/>
        </p:blipFill>
        <p:spPr>
          <a:xfrm>
            <a:off x="2946398" y="3949601"/>
            <a:ext cx="2265279" cy="60745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DABC9F-5694-1A40-E276-8B919122E77F}"/>
              </a:ext>
            </a:extLst>
          </p:cNvPr>
          <p:cNvSpPr txBox="1"/>
          <p:nvPr/>
        </p:nvSpPr>
        <p:spPr>
          <a:xfrm>
            <a:off x="1560286" y="4608097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baseline="0" dirty="0">
                <a:solidFill>
                  <a:srgbClr val="071E59"/>
                </a:solidFill>
                <a:latin typeface="LMRoman12-Regular"/>
              </a:rPr>
              <a:t>If LOF&gt;&gt;1 the point is considere</a:t>
            </a:r>
            <a:r>
              <a:rPr lang="en-US" sz="1600" dirty="0">
                <a:solidFill>
                  <a:srgbClr val="071E59"/>
                </a:solidFill>
                <a:latin typeface="LMRoman12-Regular"/>
              </a:rPr>
              <a:t>d an outlier</a:t>
            </a:r>
            <a:endParaRPr lang="it-IT" sz="1600" dirty="0">
              <a:solidFill>
                <a:srgbClr val="071E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65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0CD724-4083-6525-F57A-651799B3A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Feature scaling: </a:t>
            </a:r>
            <a:r>
              <a:rPr lang="it-IT" dirty="0" err="1"/>
              <a:t>Standardization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090DE08-F7E3-4121-A67E-A57DCEC7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507" y="1627618"/>
            <a:ext cx="7688700" cy="2625000"/>
          </a:xfrm>
        </p:spPr>
        <p:txBody>
          <a:bodyPr>
            <a:normAutofit/>
          </a:bodyPr>
          <a:lstStyle/>
          <a:p>
            <a:pPr marL="146050" indent="0" algn="l">
              <a:buNone/>
            </a:pPr>
            <a:r>
              <a:rPr lang="en-US" sz="1600" b="0" i="0" u="none" strike="noStrike" baseline="0" dirty="0">
                <a:latin typeface="LMRoman12-Regular"/>
              </a:rPr>
              <a:t>Algorithms that compute the distance between the features are biased towards numerically larger values if the data is not scaled.</a:t>
            </a:r>
          </a:p>
          <a:p>
            <a:pPr marL="146050" indent="0" algn="l">
              <a:buNone/>
            </a:pPr>
            <a:endParaRPr lang="en-US" sz="1600" dirty="0">
              <a:latin typeface="LMRoman12-Regular"/>
            </a:endParaRPr>
          </a:p>
          <a:p>
            <a:pPr marL="146050" indent="0" algn="l">
              <a:buNone/>
            </a:pPr>
            <a:r>
              <a:rPr lang="en-US" sz="1600" dirty="0">
                <a:latin typeface="LMRoman12-Regular"/>
              </a:rPr>
              <a:t>Z-score normalization:</a:t>
            </a:r>
          </a:p>
          <a:p>
            <a:pPr marL="146050" indent="0" algn="l">
              <a:buNone/>
            </a:pPr>
            <a:endParaRPr lang="en-US" sz="1600" dirty="0">
              <a:latin typeface="LMRoman12-Regular"/>
            </a:endParaRPr>
          </a:p>
          <a:p>
            <a:pPr marL="146050" indent="0" algn="l">
              <a:buNone/>
            </a:pPr>
            <a:endParaRPr lang="it-IT" sz="1200" dirty="0"/>
          </a:p>
          <a:p>
            <a:pPr marL="146050" indent="0" algn="l">
              <a:buNone/>
            </a:pPr>
            <a:r>
              <a:rPr lang="it-IT" sz="1600" dirty="0" err="1">
                <a:latin typeface="LMRoman12-Regular"/>
              </a:rPr>
              <a:t>Standardization</a:t>
            </a:r>
            <a:r>
              <a:rPr lang="it-IT" sz="1600" dirty="0">
                <a:latin typeface="LMRoman12-Regular"/>
              </a:rPr>
              <a:t> </a:t>
            </a:r>
            <a:r>
              <a:rPr lang="it-IT" sz="1600" dirty="0" err="1">
                <a:latin typeface="LMRoman12-Regular"/>
              </a:rPr>
              <a:t>is</a:t>
            </a:r>
            <a:r>
              <a:rPr lang="it-IT" sz="1600" dirty="0">
                <a:latin typeface="LMRoman12-Regular"/>
              </a:rPr>
              <a:t> </a:t>
            </a:r>
            <a:r>
              <a:rPr lang="it-IT" sz="1600" dirty="0" err="1">
                <a:latin typeface="LMRoman12-Regular"/>
              </a:rPr>
              <a:t>not</a:t>
            </a:r>
            <a:r>
              <a:rPr lang="en-US" sz="1600" b="0" i="0" u="none" strike="noStrike" baseline="0" dirty="0">
                <a:latin typeface="LMRoman12-Regular"/>
              </a:rPr>
              <a:t> affected by outliers as normalization, because there is no predefined range of transformed features</a:t>
            </a:r>
            <a:endParaRPr lang="it-IT" sz="11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D25197C-3FE9-1A1D-A8A9-ABD74B0D94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7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BBD0BAE-3B04-9667-2FF5-4877288EE7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4683" t="33580" r="58095" b="52451"/>
          <a:stretch/>
        </p:blipFill>
        <p:spPr>
          <a:xfrm>
            <a:off x="2859313" y="2402114"/>
            <a:ext cx="1336194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371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F5A366-6F20-E72D-ABCB-7E014F8B5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Dimensionality</a:t>
            </a:r>
            <a:r>
              <a:rPr lang="it-IT" dirty="0"/>
              <a:t> </a:t>
            </a:r>
            <a:r>
              <a:rPr lang="it-IT" dirty="0" err="1"/>
              <a:t>reduction</a:t>
            </a:r>
            <a:r>
              <a:rPr lang="it-IT" dirty="0"/>
              <a:t>: PCA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4C3487-D5E0-23D1-4A72-15822060C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507" y="1402648"/>
            <a:ext cx="8343778" cy="1714352"/>
          </a:xfrm>
        </p:spPr>
        <p:txBody>
          <a:bodyPr>
            <a:normAutofit/>
          </a:bodyPr>
          <a:lstStyle/>
          <a:p>
            <a:pPr marL="146050" indent="0">
              <a:buNone/>
            </a:pPr>
            <a:r>
              <a:rPr lang="it-IT" sz="1600" b="1" dirty="0" err="1">
                <a:latin typeface="LMRoman12-Regular"/>
              </a:rPr>
              <a:t>Principal</a:t>
            </a:r>
            <a:r>
              <a:rPr lang="it-IT" sz="1600" b="1" dirty="0">
                <a:latin typeface="LMRoman12-Regular"/>
              </a:rPr>
              <a:t> Component Analysis</a:t>
            </a:r>
            <a:r>
              <a:rPr lang="it-IT" sz="1600" dirty="0">
                <a:latin typeface="LMRoman12-Regular"/>
              </a:rPr>
              <a:t>: </a:t>
            </a:r>
            <a:r>
              <a:rPr lang="it-IT" sz="1600" dirty="0" err="1">
                <a:latin typeface="LMRoman12-Regular"/>
              </a:rPr>
              <a:t>creates</a:t>
            </a:r>
            <a:r>
              <a:rPr lang="it-IT" sz="1600" dirty="0">
                <a:latin typeface="LMRoman12-Regular"/>
              </a:rPr>
              <a:t> </a:t>
            </a:r>
            <a:r>
              <a:rPr lang="it-IT" sz="1600" dirty="0" err="1">
                <a:latin typeface="LMRoman12-Regular"/>
              </a:rPr>
              <a:t>fewer</a:t>
            </a:r>
            <a:r>
              <a:rPr lang="it-IT" sz="1600" dirty="0">
                <a:latin typeface="LMRoman12-Regular"/>
              </a:rPr>
              <a:t> (q) </a:t>
            </a:r>
            <a:r>
              <a:rPr lang="it-IT" sz="1600" dirty="0" err="1">
                <a:latin typeface="LMRoman12-Regular"/>
              </a:rPr>
              <a:t>uncorrelated</a:t>
            </a:r>
            <a:r>
              <a:rPr lang="it-IT" sz="1600" dirty="0">
                <a:latin typeface="LMRoman12-Regular"/>
              </a:rPr>
              <a:t> </a:t>
            </a:r>
            <a:r>
              <a:rPr lang="en-US" sz="1600" dirty="0">
                <a:latin typeface="LMRoman12-Regular"/>
              </a:rPr>
              <a:t>representative variables </a:t>
            </a:r>
          </a:p>
          <a:p>
            <a:pPr marL="146050" indent="0">
              <a:buNone/>
            </a:pPr>
            <a:r>
              <a:rPr lang="en-US" sz="1600" dirty="0">
                <a:latin typeface="LMRoman12-Regular"/>
              </a:rPr>
              <a:t>(principal components) that explain most of the variance in the original set of p features</a:t>
            </a:r>
          </a:p>
          <a:p>
            <a:pPr marL="146050" indent="0">
              <a:buNone/>
            </a:pPr>
            <a:endParaRPr lang="en-US" sz="1600" dirty="0">
              <a:latin typeface="LMRoman12-Regular"/>
            </a:endParaRPr>
          </a:p>
          <a:p>
            <a:pPr marL="146050" indent="0">
              <a:buNone/>
            </a:pPr>
            <a:r>
              <a:rPr lang="en" sz="1600" dirty="0">
                <a:latin typeface="LMRoman12-Regular"/>
                <a:ea typeface="Quattrocento Sans"/>
                <a:cs typeface="Quattrocento Sans"/>
                <a:sym typeface="Quattrocento Sans"/>
              </a:rPr>
              <a:t>We search for the linear combination (z) of the sample (i) feature values that has the largest sample variance. In case of the 1</a:t>
            </a:r>
            <a:r>
              <a:rPr lang="en" sz="1600" baseline="30000" dirty="0">
                <a:latin typeface="LMRoman12-Regular"/>
                <a:ea typeface="Quattrocento Sans"/>
                <a:cs typeface="Quattrocento Sans"/>
                <a:sym typeface="Quattrocento Sans"/>
              </a:rPr>
              <a:t>st</a:t>
            </a:r>
            <a:r>
              <a:rPr lang="en" sz="1600" dirty="0">
                <a:latin typeface="LMRoman12-Regular"/>
                <a:ea typeface="Quattrocento Sans"/>
                <a:cs typeface="Quattrocento Sans"/>
                <a:sym typeface="Quattrocento Sans"/>
              </a:rPr>
              <a:t> principal component we have: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171A319-76F9-A14A-00A1-FCE2D76356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8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4516C1A-0D91-5A3C-20B7-0BB11E1961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00" t="40148" r="32250" b="52593"/>
          <a:stretch/>
        </p:blipFill>
        <p:spPr>
          <a:xfrm>
            <a:off x="3089910" y="3038174"/>
            <a:ext cx="2766060" cy="28414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9629379-34AD-3EC1-1774-92CA1A37A0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67" t="41185" r="69750" b="52297"/>
          <a:stretch/>
        </p:blipFill>
        <p:spPr>
          <a:xfrm>
            <a:off x="1430927" y="3497580"/>
            <a:ext cx="1036320" cy="24384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514742B-03B3-9AF3-14A7-622B7A4C86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083" t="35111" r="40500" b="45481"/>
          <a:stretch/>
        </p:blipFill>
        <p:spPr>
          <a:xfrm>
            <a:off x="4111048" y="3478530"/>
            <a:ext cx="1180984" cy="601980"/>
          </a:xfrm>
          <a:prstGeom prst="rect">
            <a:avLst/>
          </a:prstGeom>
        </p:spPr>
      </p:pic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0A8D9EF0-8894-A64B-09D1-51041E63E937}"/>
              </a:ext>
            </a:extLst>
          </p:cNvPr>
          <p:cNvCxnSpPr/>
          <p:nvPr/>
        </p:nvCxnSpPr>
        <p:spPr>
          <a:xfrm>
            <a:off x="2628900" y="3619500"/>
            <a:ext cx="1295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20CA6AD-F0E3-9973-BFD6-BD3B6A88C990}"/>
              </a:ext>
            </a:extLst>
          </p:cNvPr>
          <p:cNvSpPr txBox="1"/>
          <p:nvPr/>
        </p:nvSpPr>
        <p:spPr>
          <a:xfrm>
            <a:off x="2647570" y="3600481"/>
            <a:ext cx="1171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rgbClr val="071E59"/>
                </a:solidFill>
              </a:rPr>
              <a:t>Optimization</a:t>
            </a:r>
            <a:endParaRPr lang="it-IT" dirty="0">
              <a:solidFill>
                <a:srgbClr val="071E59"/>
              </a:solidFill>
            </a:endParaRPr>
          </a:p>
          <a:p>
            <a:pPr algn="ctr"/>
            <a:r>
              <a:rPr lang="it-IT" dirty="0" err="1">
                <a:solidFill>
                  <a:srgbClr val="071E59"/>
                </a:solidFill>
              </a:rPr>
              <a:t>problem</a:t>
            </a:r>
            <a:endParaRPr lang="it-IT" dirty="0">
              <a:solidFill>
                <a:srgbClr val="071E59"/>
              </a:solidFill>
            </a:endParaRP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4716DC9-3E29-BAB4-44DF-1530C387F8AA}"/>
              </a:ext>
            </a:extLst>
          </p:cNvPr>
          <p:cNvCxnSpPr/>
          <p:nvPr/>
        </p:nvCxnSpPr>
        <p:spPr>
          <a:xfrm>
            <a:off x="5485039" y="3619500"/>
            <a:ext cx="1104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ECF3E40-C574-7464-2DB0-C01B45DD5164}"/>
              </a:ext>
            </a:extLst>
          </p:cNvPr>
          <p:cNvSpPr txBox="1"/>
          <p:nvPr/>
        </p:nvSpPr>
        <p:spPr>
          <a:xfrm>
            <a:off x="5438561" y="3600481"/>
            <a:ext cx="1171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71E59"/>
                </a:solidFill>
              </a:rPr>
              <a:t>Solving the</a:t>
            </a:r>
          </a:p>
          <a:p>
            <a:pPr algn="ctr"/>
            <a:r>
              <a:rPr lang="it-IT" dirty="0" err="1">
                <a:solidFill>
                  <a:srgbClr val="071E59"/>
                </a:solidFill>
              </a:rPr>
              <a:t>Lagrangian</a:t>
            </a:r>
            <a:endParaRPr lang="it-IT" dirty="0">
              <a:solidFill>
                <a:srgbClr val="071E59"/>
              </a:solidFill>
            </a:endParaRP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50C36938-9916-A558-E701-B5182CB198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000" t="50000" r="42277" b="40932"/>
          <a:stretch/>
        </p:blipFill>
        <p:spPr>
          <a:xfrm>
            <a:off x="6833956" y="3478530"/>
            <a:ext cx="1384320" cy="358028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D368EB4B-7A0E-C990-93D0-F099DF3411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502" t="77885" r="46251" b="12146"/>
          <a:stretch/>
        </p:blipFill>
        <p:spPr>
          <a:xfrm>
            <a:off x="4331150" y="4536582"/>
            <a:ext cx="725537" cy="332215"/>
          </a:xfrm>
          <a:prstGeom prst="rect">
            <a:avLst/>
          </a:prstGeom>
        </p:spPr>
      </p:pic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5127492E-52DD-B00F-9680-EF7B62BE97B0}"/>
              </a:ext>
            </a:extLst>
          </p:cNvPr>
          <p:cNvCxnSpPr>
            <a:cxnSpLocks/>
          </p:cNvCxnSpPr>
          <p:nvPr/>
        </p:nvCxnSpPr>
        <p:spPr>
          <a:xfrm>
            <a:off x="4671059" y="4154210"/>
            <a:ext cx="0" cy="35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DCC39194-125F-E544-F438-11CA196102B0}"/>
              </a:ext>
            </a:extLst>
          </p:cNvPr>
          <p:cNvSpPr txBox="1"/>
          <p:nvPr/>
        </p:nvSpPr>
        <p:spPr>
          <a:xfrm>
            <a:off x="726280" y="3470819"/>
            <a:ext cx="9285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600" dirty="0">
                <a:solidFill>
                  <a:srgbClr val="071E59"/>
                </a:solidFill>
                <a:latin typeface="LMRoman12-Regular"/>
                <a:ea typeface="Quattrocento Sans"/>
                <a:cs typeface="Quattrocento Sans"/>
                <a:sym typeface="Quattrocento Sans"/>
              </a:rPr>
              <a:t>Given:</a:t>
            </a:r>
            <a:endParaRPr lang="it-IT" sz="1600" dirty="0">
              <a:solidFill>
                <a:srgbClr val="071E59"/>
              </a:solidFill>
            </a:endParaRPr>
          </a:p>
        </p:txBody>
      </p:sp>
      <p:cxnSp>
        <p:nvCxnSpPr>
          <p:cNvPr id="28" name="Connettore a gomito 27">
            <a:extLst>
              <a:ext uri="{FF2B5EF4-FFF2-40B4-BE49-F238E27FC236}">
                <a16:creationId xmlns:a16="http://schemas.microsoft.com/office/drawing/2014/main" id="{AA185673-F3F6-44CB-0D62-42C75E59E40A}"/>
              </a:ext>
            </a:extLst>
          </p:cNvPr>
          <p:cNvCxnSpPr>
            <a:cxnSpLocks/>
            <a:stCxn id="21" idx="2"/>
          </p:cNvCxnSpPr>
          <p:nvPr/>
        </p:nvCxnSpPr>
        <p:spPr>
          <a:xfrm rot="5400000">
            <a:off x="5972801" y="3110127"/>
            <a:ext cx="826885" cy="22797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529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60642A-7B6F-81D0-A2CE-58C92758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Dimensionality</a:t>
            </a:r>
            <a:r>
              <a:rPr lang="it-IT" dirty="0"/>
              <a:t> </a:t>
            </a:r>
            <a:r>
              <a:rPr lang="it-IT" dirty="0" err="1"/>
              <a:t>reduction</a:t>
            </a:r>
            <a:r>
              <a:rPr lang="it-IT" dirty="0"/>
              <a:t>: PCA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FBF7217-3A78-A71E-0EFC-AEA675B468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698" y="1406275"/>
            <a:ext cx="7688700" cy="872105"/>
          </a:xfrm>
        </p:spPr>
        <p:txBody>
          <a:bodyPr>
            <a:normAutofit/>
          </a:bodyPr>
          <a:lstStyle/>
          <a:p>
            <a:pPr marL="146050" indent="0">
              <a:buNone/>
            </a:pPr>
            <a:r>
              <a:rPr lang="en" sz="1600" dirty="0">
                <a:latin typeface="LMRoman12-Regular"/>
                <a:ea typeface="Quattrocento Sans"/>
                <a:cs typeface="Quattrocento Sans"/>
                <a:sym typeface="Quattrocento Sans"/>
              </a:rPr>
              <a:t>The other principal components correspond to analogous optimization problem,</a:t>
            </a:r>
          </a:p>
          <a:p>
            <a:pPr marL="146050" indent="0">
              <a:buNone/>
            </a:pPr>
            <a:r>
              <a:rPr lang="it-IT" sz="1600" dirty="0">
                <a:latin typeface="LMRoman12-Regular"/>
                <a:ea typeface="Quattrocento Sans"/>
                <a:cs typeface="Quattrocento Sans"/>
                <a:sym typeface="Quattrocento Sans"/>
              </a:rPr>
              <a:t>c</a:t>
            </a:r>
            <a:r>
              <a:rPr lang="en" sz="1600" dirty="0">
                <a:latin typeface="LMRoman12-Regular"/>
                <a:ea typeface="Quattrocento Sans"/>
                <a:cs typeface="Quattrocento Sans"/>
                <a:sym typeface="Quattrocento Sans"/>
              </a:rPr>
              <a:t>ostraining uncorrelation to other principal components.</a:t>
            </a:r>
          </a:p>
          <a:p>
            <a:pPr marL="146050" indent="0">
              <a:buNone/>
            </a:pPr>
            <a:endParaRPr lang="en" sz="1600" dirty="0">
              <a:latin typeface="LMRoman12-Regular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A954A2D-F2FC-73A5-3BE7-405B221361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9</a:t>
            </a:fld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D8A0AAF-183B-F29E-E6D5-EB8F32B062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17" t="16148" r="25084" b="17185"/>
          <a:stretch/>
        </p:blipFill>
        <p:spPr>
          <a:xfrm>
            <a:off x="4046286" y="2260138"/>
            <a:ext cx="4370064" cy="268651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FE6C87D-0023-522B-E960-A5A0EBDD1FA0}"/>
              </a:ext>
            </a:extLst>
          </p:cNvPr>
          <p:cNvSpPr txBox="1"/>
          <p:nvPr/>
        </p:nvSpPr>
        <p:spPr>
          <a:xfrm>
            <a:off x="607698" y="2839254"/>
            <a:ext cx="34385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6050" indent="0">
              <a:buNone/>
            </a:pPr>
            <a:r>
              <a:rPr lang="en" sz="1600" dirty="0">
                <a:solidFill>
                  <a:srgbClr val="071E59"/>
                </a:solidFill>
                <a:latin typeface="LMRoman12-Regular"/>
                <a:ea typeface="Quattrocento Sans"/>
                <a:cs typeface="Quattrocento Sans"/>
                <a:sym typeface="Quattrocento Sans"/>
              </a:rPr>
              <a:t>To find q principal components  we take q eigenvectors of A, associated to the greatest eigenvalues</a:t>
            </a:r>
            <a:endParaRPr lang="it-IT" sz="1600" dirty="0">
              <a:solidFill>
                <a:srgbClr val="071E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431830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2748</TotalTime>
  <Words>908</Words>
  <Application>Microsoft Office PowerPoint</Application>
  <PresentationFormat>Presentazione su schermo (16:9)</PresentationFormat>
  <Paragraphs>154</Paragraphs>
  <Slides>24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33" baseType="lpstr">
      <vt:lpstr>Lato</vt:lpstr>
      <vt:lpstr>LMRoman12-Regular</vt:lpstr>
      <vt:lpstr>LMRoman12-Italic</vt:lpstr>
      <vt:lpstr>Raleway</vt:lpstr>
      <vt:lpstr>LMMathItalic12-Regular</vt:lpstr>
      <vt:lpstr>Arial</vt:lpstr>
      <vt:lpstr>Cambria Math</vt:lpstr>
      <vt:lpstr>LMMathItalic8-Regular</vt:lpstr>
      <vt:lpstr>Streamline</vt:lpstr>
      <vt:lpstr>Cardiotocography classification</vt:lpstr>
      <vt:lpstr>Data overview</vt:lpstr>
      <vt:lpstr>Data exploration</vt:lpstr>
      <vt:lpstr>Attributes correlation</vt:lpstr>
      <vt:lpstr>Data splitting</vt:lpstr>
      <vt:lpstr>Data cleaning: LOF</vt:lpstr>
      <vt:lpstr>Feature scaling: Standardization</vt:lpstr>
      <vt:lpstr>Dimensionality reduction: PCA</vt:lpstr>
      <vt:lpstr>Dimensionality reduction: PCA</vt:lpstr>
      <vt:lpstr>Undersampling: NearMiss-3</vt:lpstr>
      <vt:lpstr>Oversampling: SMOTE</vt:lpstr>
      <vt:lpstr>Over and Under-sampling: SMOTEENN</vt:lpstr>
      <vt:lpstr>Model: Decision Tree</vt:lpstr>
      <vt:lpstr>Evaluation: Decision Tree Pipeline</vt:lpstr>
      <vt:lpstr>Model: Random Forest </vt:lpstr>
      <vt:lpstr>Evaluation: Random Forest pipeline</vt:lpstr>
      <vt:lpstr>Model: SVM</vt:lpstr>
      <vt:lpstr>Model: SVM</vt:lpstr>
      <vt:lpstr>Model: SVM</vt:lpstr>
      <vt:lpstr>Evaluation: SVM</vt:lpstr>
      <vt:lpstr>Model: KNN</vt:lpstr>
      <vt:lpstr>Evaluation: KNN</vt:lpstr>
      <vt:lpstr>Comparison of different models</vt:lpstr>
      <vt:lpstr>Comparison of different models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Cardiotocography classification</dc:title>
  <dc:creator>Daniele Giannuzzi</dc:creator>
  <cp:lastModifiedBy>GIANNUZZI DANIELE</cp:lastModifiedBy>
  <cp:revision>7</cp:revision>
  <dcterms:modified xsi:type="dcterms:W3CDTF">2022-10-23T16:15:47Z</dcterms:modified>
</cp:coreProperties>
</file>